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18"/>
  </p:notesMasterIdLst>
  <p:sldIdLst>
    <p:sldId id="1041" r:id="rId2"/>
    <p:sldId id="947" r:id="rId3"/>
    <p:sldId id="1039" r:id="rId4"/>
    <p:sldId id="952" r:id="rId5"/>
    <p:sldId id="1018" r:id="rId6"/>
    <p:sldId id="1025" r:id="rId7"/>
    <p:sldId id="1028" r:id="rId8"/>
    <p:sldId id="1026" r:id="rId9"/>
    <p:sldId id="284" r:id="rId10"/>
    <p:sldId id="1030" r:id="rId11"/>
    <p:sldId id="1032" r:id="rId12"/>
    <p:sldId id="1034" r:id="rId13"/>
    <p:sldId id="1031" r:id="rId14"/>
    <p:sldId id="1036" r:id="rId15"/>
    <p:sldId id="1038"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90" autoAdjust="0"/>
    <p:restoredTop sz="92275" autoAdjust="0"/>
  </p:normalViewPr>
  <p:slideViewPr>
    <p:cSldViewPr>
      <p:cViewPr varScale="1">
        <p:scale>
          <a:sx n="68" d="100"/>
          <a:sy n="68" d="100"/>
        </p:scale>
        <p:origin x="-47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xmlns=""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xmlns=""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xmlns=""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33.png"/><Relationship Id="rId3" Type="http://schemas.microsoft.com/office/2007/relationships/hdphoto" Target="../media/hdphoto8.wdp"/><Relationship Id="rId7" Type="http://schemas.openxmlformats.org/officeDocument/2006/relationships/image" Target="../media/image32.png"/><Relationship Id="rId12"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20.png"/><Relationship Id="rId5" Type="http://schemas.openxmlformats.org/officeDocument/2006/relationships/image" Target="../media/image30.jpeg"/><Relationship Id="rId15" Type="http://schemas.openxmlformats.org/officeDocument/2006/relationships/image" Target="../media/image35.png"/><Relationship Id="rId10" Type="http://schemas.openxmlformats.org/officeDocument/2006/relationships/image" Target="../media/image310.png"/><Relationship Id="rId4" Type="http://schemas.openxmlformats.org/officeDocument/2006/relationships/image" Target="../media/image29.jpeg"/><Relationship Id="rId9" Type="http://schemas.openxmlformats.org/officeDocument/2006/relationships/image" Target="../media/image30.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3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45.png"/><Relationship Id="rId5" Type="http://schemas.openxmlformats.org/officeDocument/2006/relationships/image" Target="../media/image10.png"/><Relationship Id="rId10" Type="http://schemas.openxmlformats.org/officeDocument/2006/relationships/image" Target="../media/image44.png"/><Relationship Id="rId4" Type="http://schemas.microsoft.com/office/2007/relationships/hdphoto" Target="../media/hdphoto11.wdp"/><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8.png"/><Relationship Id="rId2" Type="http://schemas.openxmlformats.org/officeDocument/2006/relationships/image" Target="../media/image53.emf"/><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10" Type="http://schemas.openxmlformats.org/officeDocument/2006/relationships/image" Target="../media/image9.jpeg"/><Relationship Id="rId4" Type="http://schemas.microsoft.com/office/2007/relationships/hdphoto" Target="../media/hdphoto2.wdp"/><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70.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160.png"/><Relationship Id="rId2" Type="http://schemas.openxmlformats.org/officeDocument/2006/relationships/image" Target="../media/image15.jpeg"/><Relationship Id="rId16" Type="http://schemas.openxmlformats.org/officeDocument/2006/relationships/image" Target="../media/image190.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15.png"/><Relationship Id="rId5" Type="http://schemas.openxmlformats.org/officeDocument/2006/relationships/image" Target="../media/image17.png"/><Relationship Id="rId15" Type="http://schemas.openxmlformats.org/officeDocument/2006/relationships/image" Target="../media/image19.png"/><Relationship Id="rId10" Type="http://schemas.openxmlformats.org/officeDocument/2006/relationships/image" Target="../media/image11.png"/><Relationship Id="rId4" Type="http://schemas.microsoft.com/office/2007/relationships/hdphoto" Target="../media/hdphoto5.wdp"/><Relationship Id="rId9" Type="http://schemas.openxmlformats.org/officeDocument/2006/relationships/image" Target="../media/image10.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2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3.jpeg"/><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1B12B-B53B-41C7-832A-E9CA3F366B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497CCFC-17C9-4CEF-8971-75ABD3A95684}"/>
              </a:ext>
            </a:extLst>
          </p:cNvPr>
          <p:cNvSpPr>
            <a:spLocks noGrp="1"/>
          </p:cNvSpPr>
          <p:nvPr>
            <p:ph idx="1"/>
          </p:nvPr>
        </p:nvSpPr>
        <p:spPr/>
        <p:txBody>
          <a:bodyPr/>
          <a:lstStyle/>
          <a:p>
            <a:endParaRPr lang="en-US"/>
          </a:p>
        </p:txBody>
      </p:sp>
      <p:pic>
        <p:nvPicPr>
          <p:cNvPr id="4" name="Content Placeholder 5" descr="A picture containing tree, outdoor, child&#10;&#10;Description automatically generated">
            <a:extLst>
              <a:ext uri="{FF2B5EF4-FFF2-40B4-BE49-F238E27FC236}">
                <a16:creationId xmlns:a16="http://schemas.microsoft.com/office/drawing/2014/main" xmlns="" id="{CB19D839-2114-4C2B-8139-F5A70D8CD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734"/>
          <a:stretch/>
        </p:blipFill>
        <p:spPr>
          <a:xfrm>
            <a:off x="12700" y="28631"/>
            <a:ext cx="12331700" cy="6854769"/>
          </a:xfrm>
          <a:prstGeom prst="rect">
            <a:avLst/>
          </a:prstGeom>
          <a:ln>
            <a:noFill/>
          </a:ln>
          <a:effectLst>
            <a:softEdge rad="112500"/>
          </a:effectLst>
        </p:spPr>
      </p:pic>
      <p:sp>
        <p:nvSpPr>
          <p:cNvPr id="5" name="Rectangle 8">
            <a:extLst>
              <a:ext uri="{FF2B5EF4-FFF2-40B4-BE49-F238E27FC236}">
                <a16:creationId xmlns:a16="http://schemas.microsoft.com/office/drawing/2014/main" xmlns="" id="{27201AD1-D952-4CD6-A2B4-03420667A5B3}"/>
              </a:ext>
            </a:extLst>
          </p:cNvPr>
          <p:cNvSpPr>
            <a:spLocks noChangeArrowheads="1"/>
          </p:cNvSpPr>
          <p:nvPr/>
        </p:nvSpPr>
        <p:spPr bwMode="auto">
          <a:xfrm>
            <a:off x="2628" y="2786150"/>
            <a:ext cx="12192000" cy="11138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Box 10">
            <a:extLst>
              <a:ext uri="{FF2B5EF4-FFF2-40B4-BE49-F238E27FC236}">
                <a16:creationId xmlns:a16="http://schemas.microsoft.com/office/drawing/2014/main" xmlns="" id="{57FA93FD-8E8F-4EB4-A953-87E9F2735026}"/>
              </a:ext>
            </a:extLst>
          </p:cNvPr>
          <p:cNvSpPr>
            <a:spLocks noChangeArrowheads="1"/>
          </p:cNvSpPr>
          <p:nvPr>
            <p:custDataLst>
              <p:tags r:id="rId1"/>
            </p:custDataLst>
          </p:nvPr>
        </p:nvSpPr>
        <p:spPr bwMode="auto">
          <a:xfrm>
            <a:off x="-381000" y="2904132"/>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Chuyển động tổng hợp</a:t>
            </a:r>
            <a:endParaRPr lang="en-US" altLang="en-US" sz="4400" b="1">
              <a:solidFill>
                <a:srgbClr val="C00000"/>
              </a:solidFill>
            </a:endParaRPr>
          </a:p>
        </p:txBody>
      </p:sp>
      <p:sp>
        <p:nvSpPr>
          <p:cNvPr id="7" name="TextBox 11">
            <a:extLst>
              <a:ext uri="{FF2B5EF4-FFF2-40B4-BE49-F238E27FC236}">
                <a16:creationId xmlns:a16="http://schemas.microsoft.com/office/drawing/2014/main" xmlns="" id="{9355A469-95AC-4F94-8165-0A26E3596E6B}"/>
              </a:ext>
            </a:extLst>
          </p:cNvPr>
          <p:cNvSpPr>
            <a:spLocks noChangeArrowheads="1"/>
          </p:cNvSpPr>
          <p:nvPr>
            <p:custDataLst>
              <p:tags r:id="rId2"/>
            </p:custDataLst>
          </p:nvPr>
        </p:nvSpPr>
        <p:spPr bwMode="auto">
          <a:xfrm>
            <a:off x="-670194" y="2696110"/>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5:</a:t>
            </a:r>
          </a:p>
        </p:txBody>
      </p:sp>
    </p:spTree>
    <p:extLst>
      <p:ext uri="{BB962C8B-B14F-4D97-AF65-F5344CB8AC3E}">
        <p14:creationId xmlns:p14="http://schemas.microsoft.com/office/powerpoint/2010/main" val="25239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xmlns=""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xmlns=""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xmlns=""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p:sp>
        <p:nvSpPr>
          <p:cNvPr id="15" name="Text Box 29">
            <a:extLst>
              <a:ext uri="{FF2B5EF4-FFF2-40B4-BE49-F238E27FC236}">
                <a16:creationId xmlns:a16="http://schemas.microsoft.com/office/drawing/2014/main" xmlns="" id="{199011EE-48CA-4436-B957-94D6D4E911B4}"/>
              </a:ext>
            </a:extLst>
          </p:cNvPr>
          <p:cNvSpPr txBox="1">
            <a:spLocks noChangeArrowheads="1"/>
          </p:cNvSpPr>
          <p:nvPr/>
        </p:nvSpPr>
        <p:spPr bwMode="auto">
          <a:xfrm>
            <a:off x="1068262" y="718933"/>
            <a:ext cx="1072630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Trên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học</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bạn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phát</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hiện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để</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quên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tài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liệu</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học</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tập</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nhà</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Vì</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vậy</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đã</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gọi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điện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thoại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nhờ</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anh</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trai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mình</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đem</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đến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giúp</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Giả</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sử</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cùng</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chuyển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Áp</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dụng</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công</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thức</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tổng</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hợp</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hãy</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giải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thích</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trường</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hợp</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nào</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dưới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đây</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bạn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sẽ</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nhận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tài</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liệu</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nhanh</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2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20" name="Rectangle: Rounded Corners 19">
            <a:extLst>
              <a:ext uri="{FF2B5EF4-FFF2-40B4-BE49-F238E27FC236}">
                <a16:creationId xmlns:a16="http://schemas.microsoft.com/office/drawing/2014/main" xmlns="" id="{7A4827EE-06FC-4275-8C55-18B3A295874A}"/>
              </a:ext>
            </a:extLst>
          </p:cNvPr>
          <p:cNvSpPr/>
          <p:nvPr/>
        </p:nvSpPr>
        <p:spPr>
          <a:xfrm>
            <a:off x="721182" y="718933"/>
            <a:ext cx="11073384" cy="1483649"/>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1" name="Picture 20">
            <a:extLst>
              <a:ext uri="{FF2B5EF4-FFF2-40B4-BE49-F238E27FC236}">
                <a16:creationId xmlns:a16="http://schemas.microsoft.com/office/drawing/2014/main" xmlns="" id="{8F70F385-8948-4E9D-9D43-B08215A94150}"/>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 uri="{28A0092B-C50C-407E-A947-70E740481C1C}">
                <a14:useLocalDpi xmlns:a14="http://schemas.microsoft.com/office/drawing/2010/main"/>
              </a:ext>
            </a:extLst>
          </a:blip>
          <a:stretch>
            <a:fillRect/>
          </a:stretch>
        </p:blipFill>
        <p:spPr>
          <a:xfrm>
            <a:off x="397434" y="271520"/>
            <a:ext cx="681338" cy="769660"/>
          </a:xfrm>
          <a:prstGeom prst="rect">
            <a:avLst/>
          </a:prstGeom>
        </p:spPr>
      </p:pic>
      <p:grpSp>
        <p:nvGrpSpPr>
          <p:cNvPr id="43" name="Group 42">
            <a:extLst>
              <a:ext uri="{FF2B5EF4-FFF2-40B4-BE49-F238E27FC236}">
                <a16:creationId xmlns:a16="http://schemas.microsoft.com/office/drawing/2014/main" xmlns="" id="{19C641AC-C0A9-4663-84C4-4C7AABCD0546}"/>
              </a:ext>
            </a:extLst>
          </p:cNvPr>
          <p:cNvGrpSpPr/>
          <p:nvPr/>
        </p:nvGrpSpPr>
        <p:grpSpPr>
          <a:xfrm>
            <a:off x="113219" y="2295482"/>
            <a:ext cx="11965559" cy="1536585"/>
            <a:chOff x="157352" y="4661163"/>
            <a:chExt cx="11965559" cy="1536585"/>
          </a:xfrm>
        </p:grpSpPr>
        <p:cxnSp>
          <p:nvCxnSpPr>
            <p:cNvPr id="22" name="Straight Arrow Connector 21">
              <a:extLst>
                <a:ext uri="{FF2B5EF4-FFF2-40B4-BE49-F238E27FC236}">
                  <a16:creationId xmlns:a16="http://schemas.microsoft.com/office/drawing/2014/main" xmlns="" id="{42C5E25D-C49F-416F-A5E8-B7699ED875BE}"/>
                </a:ext>
              </a:extLst>
            </p:cNvPr>
            <p:cNvCxnSpPr>
              <a:cxnSpLocks/>
            </p:cNvCxnSpPr>
            <p:nvPr/>
          </p:nvCxnSpPr>
          <p:spPr>
            <a:xfrm>
              <a:off x="1094224" y="6197748"/>
              <a:ext cx="9982200"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BF3E726F-9057-4067-9DA7-CD2039412D0F}"/>
                </a:ext>
              </a:extLst>
            </p:cNvPr>
            <p:cNvGrpSpPr/>
            <p:nvPr/>
          </p:nvGrpSpPr>
          <p:grpSpPr>
            <a:xfrm>
              <a:off x="157352" y="4661163"/>
              <a:ext cx="11965559" cy="1519942"/>
              <a:chOff x="164631" y="4831127"/>
              <a:chExt cx="11965559" cy="1519942"/>
            </a:xfrm>
          </p:grpSpPr>
          <p:pic>
            <p:nvPicPr>
              <p:cNvPr id="5" name="Picture 4" descr="A picture containing text, clipart&#10;&#10;Description automatically generated">
                <a:extLst>
                  <a:ext uri="{FF2B5EF4-FFF2-40B4-BE49-F238E27FC236}">
                    <a16:creationId xmlns:a16="http://schemas.microsoft.com/office/drawing/2014/main" xmlns="" id="{B7DB19A4-EB90-4F3D-BA96-013CE1865F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6757" y="4938890"/>
                <a:ext cx="2773433" cy="133124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xmlns="" id="{CD5050BE-9F40-42AC-8782-F21C0FA2D1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95832" y="5263492"/>
                <a:ext cx="624168" cy="1087577"/>
              </a:xfrm>
              <a:prstGeom prst="rect">
                <a:avLst/>
              </a:prstGeom>
            </p:spPr>
          </p:pic>
          <p:pic>
            <p:nvPicPr>
              <p:cNvPr id="27" name="Picture 26" descr="A house with a red roof&#10;&#10;Description automatically generated with low confidence">
                <a:extLst>
                  <a:ext uri="{FF2B5EF4-FFF2-40B4-BE49-F238E27FC236}">
                    <a16:creationId xmlns:a16="http://schemas.microsoft.com/office/drawing/2014/main" xmlns="" id="{5FA48391-883C-4819-A937-1478E0F60B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631" y="4831127"/>
                <a:ext cx="1873743" cy="1371031"/>
              </a:xfrm>
              <a:prstGeom prst="rect">
                <a:avLst/>
              </a:prstGeom>
            </p:spPr>
          </p:pic>
          <p:pic>
            <p:nvPicPr>
              <p:cNvPr id="28" name="Picture 27" descr="A person riding a bicycle&#10;&#10;Description automatically generated with medium confidence">
                <a:extLst>
                  <a:ext uri="{FF2B5EF4-FFF2-40B4-BE49-F238E27FC236}">
                    <a16:creationId xmlns:a16="http://schemas.microsoft.com/office/drawing/2014/main" xmlns="" id="{F8E403FF-F09C-4198-B213-3A993D6A7923}"/>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8841" b="94614" l="9980" r="89919">
                            <a14:foregroundMark x1="59476" y1="8943" x2="59476" y2="8943"/>
                            <a14:foregroundMark x1="23387" y1="94004" x2="23387" y2="94004"/>
                            <a14:foregroundMark x1="75907" y1="94715" x2="75907" y2="94715"/>
                          </a14:backgroundRemoval>
                        </a14:imgEffect>
                      </a14:imgLayer>
                    </a14:imgProps>
                  </a:ext>
                  <a:ext uri="{28A0092B-C50C-407E-A947-70E740481C1C}">
                    <a14:useLocalDpi xmlns:a14="http://schemas.microsoft.com/office/drawing/2010/main"/>
                  </a:ext>
                </a:extLst>
              </a:blip>
              <a:srcRect/>
              <a:stretch/>
            </p:blipFill>
            <p:spPr>
              <a:xfrm>
                <a:off x="1752466" y="4884429"/>
                <a:ext cx="1451880" cy="1440171"/>
              </a:xfrm>
              <a:prstGeom prst="rect">
                <a:avLst/>
              </a:prstGeom>
            </p:spPr>
          </p:pic>
          <p:cxnSp>
            <p:nvCxnSpPr>
              <p:cNvPr id="29" name="Straight Arrow Connector 28">
                <a:extLst>
                  <a:ext uri="{FF2B5EF4-FFF2-40B4-BE49-F238E27FC236}">
                    <a16:creationId xmlns:a16="http://schemas.microsoft.com/office/drawing/2014/main" xmlns="" id="{54D2BA9D-B963-4838-9DB6-3BD695533FA9}"/>
                  </a:ext>
                </a:extLst>
              </p:cNvPr>
              <p:cNvCxnSpPr>
                <a:cxnSpLocks/>
              </p:cNvCxnSpPr>
              <p:nvPr/>
            </p:nvCxnSpPr>
            <p:spPr>
              <a:xfrm>
                <a:off x="2991705" y="5544804"/>
                <a:ext cx="77088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F1A89DEB-8559-45E9-9E66-1851440F7CFE}"/>
                  </a:ext>
                </a:extLst>
              </p:cNvPr>
              <p:cNvCxnSpPr>
                <a:cxnSpLocks/>
              </p:cNvCxnSpPr>
              <p:nvPr/>
            </p:nvCxnSpPr>
            <p:spPr>
              <a:xfrm>
                <a:off x="7519706" y="5708642"/>
                <a:ext cx="71229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CB4FC3B1-DB65-4AA4-BED2-D62EF94E5D65}"/>
                      </a:ext>
                    </a:extLst>
                  </p:cNvPr>
                  <p:cNvSpPr txBox="1"/>
                  <p:nvPr/>
                </p:nvSpPr>
                <p:spPr>
                  <a:xfrm>
                    <a:off x="3052052" y="5564447"/>
                    <a:ext cx="9143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C000"/>
                                  </a:solidFill>
                                  <a:latin typeface="Cambria Math"/>
                                </a:rPr>
                              </m:ctrlPr>
                            </m:accPr>
                            <m:e>
                              <m:sSub>
                                <m:sSubPr>
                                  <m:ctrlPr>
                                    <a:rPr lang="en-US" sz="2000" b="1" i="1" smtClean="0">
                                      <a:solidFill>
                                        <a:srgbClr val="FFC000"/>
                                      </a:solidFill>
                                      <a:latin typeface="Cambria Math"/>
                                    </a:rPr>
                                  </m:ctrlPr>
                                </m:sSubPr>
                                <m:e>
                                  <m:r>
                                    <a:rPr lang="en-US" sz="2000" b="1" i="1" smtClean="0">
                                      <a:solidFill>
                                        <a:srgbClr val="FFC000"/>
                                      </a:solidFill>
                                      <a:latin typeface="Cambria Math" panose="02040503050406030204" pitchFamily="18" charset="0"/>
                                    </a:rPr>
                                    <m:t>𝒗</m:t>
                                  </m:r>
                                </m:e>
                                <m:sub>
                                  <m:r>
                                    <a:rPr lang="en-US" sz="2000" b="1" i="1" smtClean="0">
                                      <a:solidFill>
                                        <a:srgbClr val="FFC000"/>
                                      </a:solidFill>
                                      <a:latin typeface="Cambria Math" panose="02040503050406030204" pitchFamily="18" charset="0"/>
                                    </a:rPr>
                                    <m:t>𝟏𝟑</m:t>
                                  </m:r>
                                </m:sub>
                              </m:sSub>
                            </m:e>
                          </m:acc>
                        </m:oMath>
                      </m:oMathPara>
                    </a14:m>
                    <a:endParaRPr lang="en-US" sz="2000" b="1">
                      <a:solidFill>
                        <a:srgbClr val="FFC000"/>
                      </a:solidFill>
                    </a:endParaRPr>
                  </a:p>
                </p:txBody>
              </p:sp>
            </mc:Choice>
            <mc:Fallback xmlns="">
              <p:sp>
                <p:nvSpPr>
                  <p:cNvPr id="32" name="TextBox 31">
                    <a:extLst>
                      <a:ext uri="{FF2B5EF4-FFF2-40B4-BE49-F238E27FC236}">
                        <a16:creationId xmlns:a16="http://schemas.microsoft.com/office/drawing/2014/main" id="{CB4FC3B1-DB65-4AA4-BED2-D62EF94E5D65}"/>
                      </a:ext>
                    </a:extLst>
                  </p:cNvPr>
                  <p:cNvSpPr txBox="1">
                    <a:spLocks noRot="1" noChangeAspect="1" noMove="1" noResize="1" noEditPoints="1" noAdjustHandles="1" noChangeArrowheads="1" noChangeShapeType="1" noTextEdit="1"/>
                  </p:cNvSpPr>
                  <p:nvPr/>
                </p:nvSpPr>
                <p:spPr>
                  <a:xfrm>
                    <a:off x="3052052" y="5564447"/>
                    <a:ext cx="914398" cy="400110"/>
                  </a:xfrm>
                  <a:prstGeom prst="rect">
                    <a:avLst/>
                  </a:prstGeom>
                  <a:blipFill>
                    <a:blip r:embed="rId9"/>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A808617E-BA01-4E66-8518-C514552A1BF7}"/>
                      </a:ext>
                    </a:extLst>
                  </p:cNvPr>
                  <p:cNvSpPr txBox="1"/>
                  <p:nvPr/>
                </p:nvSpPr>
                <p:spPr>
                  <a:xfrm>
                    <a:off x="7620000" y="5204404"/>
                    <a:ext cx="9143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00B050"/>
                                  </a:solidFill>
                                  <a:latin typeface="Cambria Math"/>
                                </a:rPr>
                              </m:ctrlPr>
                            </m:accPr>
                            <m:e>
                              <m:sSub>
                                <m:sSubPr>
                                  <m:ctrlPr>
                                    <a:rPr lang="en-US" sz="2000" b="1" i="1" smtClean="0">
                                      <a:solidFill>
                                        <a:srgbClr val="00B050"/>
                                      </a:solidFill>
                                      <a:latin typeface="Cambria Math"/>
                                    </a:rPr>
                                  </m:ctrlPr>
                                </m:sSubPr>
                                <m:e>
                                  <m:r>
                                    <a:rPr lang="en-US" sz="2000" b="1" i="1" smtClean="0">
                                      <a:solidFill>
                                        <a:srgbClr val="00B050"/>
                                      </a:solidFill>
                                      <a:latin typeface="Cambria Math" panose="02040503050406030204" pitchFamily="18" charset="0"/>
                                    </a:rPr>
                                    <m:t>𝒗</m:t>
                                  </m:r>
                                </m:e>
                                <m:sub>
                                  <m:r>
                                    <a:rPr lang="en-US" sz="2000" b="1" i="1" smtClean="0">
                                      <a:solidFill>
                                        <a:srgbClr val="00B050"/>
                                      </a:solidFill>
                                      <a:latin typeface="Cambria Math" panose="02040503050406030204" pitchFamily="18" charset="0"/>
                                    </a:rPr>
                                    <m:t>𝟐𝟑</m:t>
                                  </m:r>
                                </m:sub>
                              </m:sSub>
                            </m:e>
                          </m:acc>
                        </m:oMath>
                      </m:oMathPara>
                    </a14:m>
                    <a:endParaRPr lang="en-US" sz="2000" b="1">
                      <a:solidFill>
                        <a:srgbClr val="00B050"/>
                      </a:solidFill>
                    </a:endParaRPr>
                  </a:p>
                </p:txBody>
              </p:sp>
            </mc:Choice>
            <mc:Fallback xmlns="">
              <p:sp>
                <p:nvSpPr>
                  <p:cNvPr id="35" name="TextBox 34">
                    <a:extLst>
                      <a:ext uri="{FF2B5EF4-FFF2-40B4-BE49-F238E27FC236}">
                        <a16:creationId xmlns:a16="http://schemas.microsoft.com/office/drawing/2014/main" id="{A808617E-BA01-4E66-8518-C514552A1BF7}"/>
                      </a:ext>
                    </a:extLst>
                  </p:cNvPr>
                  <p:cNvSpPr txBox="1">
                    <a:spLocks noRot="1" noChangeAspect="1" noMove="1" noResize="1" noEditPoints="1" noAdjustHandles="1" noChangeArrowheads="1" noChangeShapeType="1" noTextEdit="1"/>
                  </p:cNvSpPr>
                  <p:nvPr/>
                </p:nvSpPr>
                <p:spPr>
                  <a:xfrm>
                    <a:off x="7620000" y="5204404"/>
                    <a:ext cx="914398" cy="400110"/>
                  </a:xfrm>
                  <a:prstGeom prst="rect">
                    <a:avLst/>
                  </a:prstGeom>
                  <a:blipFill>
                    <a:blip r:embed="rId10"/>
                    <a:stretch>
                      <a:fillRect b="-1538"/>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9AA8FEF9-60AC-42A0-9456-CC1D967C2F22}"/>
                  </a:ext>
                </a:extLst>
              </p:cNvPr>
              <p:cNvSpPr txBox="1"/>
              <p:nvPr/>
            </p:nvSpPr>
            <p:spPr>
              <a:xfrm>
                <a:off x="738103" y="6312822"/>
                <a:ext cx="11125200" cy="369332"/>
              </a:xfrm>
              <a:prstGeom prst="rect">
                <a:avLst/>
              </a:prstGeom>
              <a:noFill/>
            </p:spPr>
            <p:txBody>
              <a:bodyPr wrap="square">
                <a:spAutoFit/>
              </a:bodyPr>
              <a:lstStyle/>
              <a:p>
                <a:pPr marR="0">
                  <a:spcBef>
                    <a:spcPts val="0"/>
                  </a:spcBef>
                </a:pPr>
                <a:r>
                  <a:rPr lang="en-US" sz="1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 Anh trai chạy đến chỗ bạn đó với vận tốc</a:t>
                </a:r>
                <a:r>
                  <a:rPr lang="en-US" sz="1800" b="1">
                    <a:solidFill>
                      <a:schemeClr val="tx1"/>
                    </a:solidFill>
                  </a:rPr>
                  <a:t> </a:t>
                </a:r>
                <a14:m>
                  <m:oMath xmlns:m="http://schemas.openxmlformats.org/officeDocument/2006/math">
                    <m:acc>
                      <m:accPr>
                        <m:chr m:val="⃗"/>
                        <m:ctrlPr>
                          <a:rPr lang="en-US" sz="1800" b="1" i="1" smtClean="0">
                            <a:solidFill>
                              <a:schemeClr val="tx1"/>
                            </a:solidFill>
                            <a:latin typeface="Cambria Math"/>
                          </a:rPr>
                        </m:ctrlPr>
                      </m:accPr>
                      <m:e>
                        <m:sSub>
                          <m:sSubPr>
                            <m:ctrlPr>
                              <a:rPr lang="en-US" sz="1800" b="1" i="1" smtClean="0">
                                <a:solidFill>
                                  <a:schemeClr val="tx1"/>
                                </a:solidFill>
                                <a:latin typeface="Cambria Math"/>
                              </a:rPr>
                            </m:ctrlPr>
                          </m:sSubPr>
                          <m:e>
                            <m:r>
                              <a:rPr lang="en-US" sz="1800" b="1" i="1" smtClean="0">
                                <a:solidFill>
                                  <a:schemeClr val="tx1"/>
                                </a:solidFill>
                                <a:latin typeface="Cambria Math" panose="02040503050406030204" pitchFamily="18" charset="0"/>
                              </a:rPr>
                              <m:t>𝒗</m:t>
                            </m:r>
                          </m:e>
                          <m:sub>
                            <m:r>
                              <a:rPr lang="en-US" sz="1800" b="1" i="1" smtClean="0">
                                <a:solidFill>
                                  <a:schemeClr val="tx1"/>
                                </a:solidFill>
                                <a:latin typeface="Cambria Math" panose="02040503050406030204" pitchFamily="18" charset="0"/>
                              </a:rPr>
                              <m:t>𝟏𝟑</m:t>
                            </m:r>
                          </m:sub>
                        </m:sSub>
                      </m:e>
                    </m:acc>
                  </m:oMath>
                </a14:m>
                <a:r>
                  <a:rPr lang="en-US" sz="1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 trong khi bạn đó chạy ngược lại với vận tốc </a:t>
                </a:r>
                <a14:m>
                  <m:oMath xmlns:m="http://schemas.openxmlformats.org/officeDocument/2006/math">
                    <m:acc>
                      <m:accPr>
                        <m:chr m:val="⃗"/>
                        <m:ctrlPr>
                          <a:rPr lang="en-US" sz="1800" b="1" i="1">
                            <a:solidFill>
                              <a:schemeClr val="tx1"/>
                            </a:solidFill>
                            <a:latin typeface="Cambria Math"/>
                          </a:rPr>
                        </m:ctrlPr>
                      </m:accPr>
                      <m:e>
                        <m:sSub>
                          <m:sSubPr>
                            <m:ctrlPr>
                              <a:rPr lang="en-US" sz="1800" b="1" i="1">
                                <a:solidFill>
                                  <a:schemeClr val="tx1"/>
                                </a:solidFill>
                                <a:latin typeface="Cambria Math"/>
                              </a:rPr>
                            </m:ctrlPr>
                          </m:sSubPr>
                          <m:e>
                            <m:r>
                              <a:rPr lang="en-US" sz="1800" b="1" i="1">
                                <a:solidFill>
                                  <a:schemeClr val="tx1"/>
                                </a:solidFill>
                                <a:latin typeface="Cambria Math" panose="02040503050406030204" pitchFamily="18" charset="0"/>
                              </a:rPr>
                              <m:t>𝒗</m:t>
                            </m:r>
                          </m:e>
                          <m:sub>
                            <m:r>
                              <a:rPr lang="en-US" sz="1800" b="1" i="1">
                                <a:solidFill>
                                  <a:schemeClr val="tx1"/>
                                </a:solidFill>
                                <a:latin typeface="Cambria Math" panose="02040503050406030204" pitchFamily="18" charset="0"/>
                              </a:rPr>
                              <m:t>𝟐𝟑</m:t>
                            </m:r>
                          </m:sub>
                        </m:sSub>
                      </m:e>
                    </m:acc>
                  </m:oMath>
                </a14:m>
                <a:r>
                  <a:rPr lang="en-US" sz="1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i="1">
                  <a:solidFill>
                    <a:schemeClr val="tx1"/>
                  </a:solidFill>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9AA8FEF9-60AC-42A0-9456-CC1D967C2F22}"/>
                  </a:ext>
                </a:extLst>
              </p:cNvPr>
              <p:cNvSpPr txBox="1">
                <a:spLocks noRot="1" noChangeAspect="1" noMove="1" noResize="1" noEditPoints="1" noAdjustHandles="1" noChangeArrowheads="1" noChangeShapeType="1" noTextEdit="1"/>
              </p:cNvSpPr>
              <p:nvPr/>
            </p:nvSpPr>
            <p:spPr>
              <a:xfrm>
                <a:off x="738103" y="6312822"/>
                <a:ext cx="11125200" cy="369332"/>
              </a:xfrm>
              <a:prstGeom prst="rect">
                <a:avLst/>
              </a:prstGeom>
              <a:blipFill>
                <a:blip r:embed="rId11"/>
                <a:stretch>
                  <a:fillRect l="-438" t="-11667" b="-25000"/>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xmlns="" id="{569F601E-2B6E-4046-B96F-07C7EC042B7F}"/>
              </a:ext>
            </a:extLst>
          </p:cNvPr>
          <p:cNvGrpSpPr/>
          <p:nvPr/>
        </p:nvGrpSpPr>
        <p:grpSpPr>
          <a:xfrm>
            <a:off x="267082" y="4602482"/>
            <a:ext cx="11965559" cy="1536585"/>
            <a:chOff x="157352" y="4661163"/>
            <a:chExt cx="11965559" cy="1536585"/>
          </a:xfrm>
        </p:grpSpPr>
        <p:cxnSp>
          <p:nvCxnSpPr>
            <p:cNvPr id="45" name="Straight Arrow Connector 44">
              <a:extLst>
                <a:ext uri="{FF2B5EF4-FFF2-40B4-BE49-F238E27FC236}">
                  <a16:creationId xmlns:a16="http://schemas.microsoft.com/office/drawing/2014/main" xmlns="" id="{BBF5F0B9-0874-465E-ABC6-7CA8202366DF}"/>
                </a:ext>
              </a:extLst>
            </p:cNvPr>
            <p:cNvCxnSpPr>
              <a:cxnSpLocks/>
            </p:cNvCxnSpPr>
            <p:nvPr/>
          </p:nvCxnSpPr>
          <p:spPr>
            <a:xfrm>
              <a:off x="1094224" y="6197748"/>
              <a:ext cx="9982200"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xmlns="" id="{70704DB0-EBAA-4679-85D5-3E2B096BB819}"/>
                </a:ext>
              </a:extLst>
            </p:cNvPr>
            <p:cNvGrpSpPr/>
            <p:nvPr/>
          </p:nvGrpSpPr>
          <p:grpSpPr>
            <a:xfrm>
              <a:off x="157352" y="4661163"/>
              <a:ext cx="11965559" cy="1514295"/>
              <a:chOff x="164631" y="4831127"/>
              <a:chExt cx="11965559" cy="1514295"/>
            </a:xfrm>
          </p:grpSpPr>
          <p:pic>
            <p:nvPicPr>
              <p:cNvPr id="47" name="Picture 46" descr="A picture containing text, clipart&#10;&#10;Description automatically generated">
                <a:extLst>
                  <a:ext uri="{FF2B5EF4-FFF2-40B4-BE49-F238E27FC236}">
                    <a16:creationId xmlns:a16="http://schemas.microsoft.com/office/drawing/2014/main" xmlns="" id="{3484BC24-6D92-4D58-8FC3-FCAA2987E6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6757" y="4938890"/>
                <a:ext cx="2773433" cy="1331248"/>
              </a:xfrm>
              <a:prstGeom prst="rect">
                <a:avLst/>
              </a:prstGeom>
            </p:spPr>
          </p:pic>
          <p:pic>
            <p:nvPicPr>
              <p:cNvPr id="48" name="Picture 47" descr="A picture containing text&#10;&#10;Description automatically generated">
                <a:extLst>
                  <a:ext uri="{FF2B5EF4-FFF2-40B4-BE49-F238E27FC236}">
                    <a16:creationId xmlns:a16="http://schemas.microsoft.com/office/drawing/2014/main" xmlns="" id="{658BC65F-E124-4536-996C-71C05BADD6B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flipH="1">
                <a:off x="6841969" y="5257845"/>
                <a:ext cx="688186" cy="1087577"/>
              </a:xfrm>
              <a:prstGeom prst="rect">
                <a:avLst/>
              </a:prstGeom>
            </p:spPr>
          </p:pic>
          <p:pic>
            <p:nvPicPr>
              <p:cNvPr id="49" name="Picture 48" descr="A house with a red roof&#10;&#10;Description automatically generated with low confidence">
                <a:extLst>
                  <a:ext uri="{FF2B5EF4-FFF2-40B4-BE49-F238E27FC236}">
                    <a16:creationId xmlns:a16="http://schemas.microsoft.com/office/drawing/2014/main" xmlns="" id="{47C0A11C-1A9E-4BA4-B310-881FEB1BED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631" y="4831127"/>
                <a:ext cx="1873743" cy="1371031"/>
              </a:xfrm>
              <a:prstGeom prst="rect">
                <a:avLst/>
              </a:prstGeom>
            </p:spPr>
          </p:pic>
          <p:pic>
            <p:nvPicPr>
              <p:cNvPr id="50" name="Picture 49" descr="A person riding a bicycle&#10;&#10;Description automatically generated with medium confidence">
                <a:extLst>
                  <a:ext uri="{FF2B5EF4-FFF2-40B4-BE49-F238E27FC236}">
                    <a16:creationId xmlns:a16="http://schemas.microsoft.com/office/drawing/2014/main" xmlns="" id="{665E32CA-F337-4B45-AF36-36D151A61BBF}"/>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8841" b="94614" l="9980" r="89919">
                            <a14:foregroundMark x1="59476" y1="8943" x2="59476" y2="8943"/>
                            <a14:foregroundMark x1="23387" y1="94004" x2="23387" y2="94004"/>
                            <a14:foregroundMark x1="75907" y1="94715" x2="75907" y2="94715"/>
                          </a14:backgroundRemoval>
                        </a14:imgEffect>
                      </a14:imgLayer>
                    </a14:imgProps>
                  </a:ext>
                  <a:ext uri="{28A0092B-C50C-407E-A947-70E740481C1C}">
                    <a14:useLocalDpi xmlns:a14="http://schemas.microsoft.com/office/drawing/2010/main"/>
                  </a:ext>
                </a:extLst>
              </a:blip>
              <a:srcRect/>
              <a:stretch/>
            </p:blipFill>
            <p:spPr>
              <a:xfrm>
                <a:off x="1752466" y="4884429"/>
                <a:ext cx="1451880" cy="1440171"/>
              </a:xfrm>
              <a:prstGeom prst="rect">
                <a:avLst/>
              </a:prstGeom>
            </p:spPr>
          </p:pic>
          <p:cxnSp>
            <p:nvCxnSpPr>
              <p:cNvPr id="51" name="Straight Arrow Connector 50">
                <a:extLst>
                  <a:ext uri="{FF2B5EF4-FFF2-40B4-BE49-F238E27FC236}">
                    <a16:creationId xmlns:a16="http://schemas.microsoft.com/office/drawing/2014/main" xmlns="" id="{CE673E67-DEEB-4790-8E35-2079EF43B411}"/>
                  </a:ext>
                </a:extLst>
              </p:cNvPr>
              <p:cNvCxnSpPr>
                <a:cxnSpLocks/>
              </p:cNvCxnSpPr>
              <p:nvPr/>
            </p:nvCxnSpPr>
            <p:spPr>
              <a:xfrm>
                <a:off x="2991705" y="5544804"/>
                <a:ext cx="77088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AEC2F35A-BDC4-4669-B113-EB7C15D9ED8B}"/>
                  </a:ext>
                </a:extLst>
              </p:cNvPr>
              <p:cNvCxnSpPr>
                <a:cxnSpLocks/>
              </p:cNvCxnSpPr>
              <p:nvPr/>
            </p:nvCxnSpPr>
            <p:spPr>
              <a:xfrm flipH="1">
                <a:off x="6511502" y="5727332"/>
                <a:ext cx="57448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xmlns="" id="{F1060B65-F852-4239-9FBF-20BD7774BCBA}"/>
                      </a:ext>
                    </a:extLst>
                  </p:cNvPr>
                  <p:cNvSpPr txBox="1"/>
                  <p:nvPr/>
                </p:nvSpPr>
                <p:spPr>
                  <a:xfrm>
                    <a:off x="3052052" y="5564447"/>
                    <a:ext cx="9143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C000"/>
                                  </a:solidFill>
                                  <a:latin typeface="Cambria Math"/>
                                </a:rPr>
                              </m:ctrlPr>
                            </m:accPr>
                            <m:e>
                              <m:sSub>
                                <m:sSubPr>
                                  <m:ctrlPr>
                                    <a:rPr lang="en-US" sz="2000" b="1" i="1" smtClean="0">
                                      <a:solidFill>
                                        <a:srgbClr val="FFC000"/>
                                      </a:solidFill>
                                      <a:latin typeface="Cambria Math"/>
                                    </a:rPr>
                                  </m:ctrlPr>
                                </m:sSubPr>
                                <m:e>
                                  <m:r>
                                    <a:rPr lang="en-US" sz="2000" b="1" i="1" smtClean="0">
                                      <a:solidFill>
                                        <a:srgbClr val="FFC000"/>
                                      </a:solidFill>
                                      <a:latin typeface="Cambria Math" panose="02040503050406030204" pitchFamily="18" charset="0"/>
                                    </a:rPr>
                                    <m:t>𝒗</m:t>
                                  </m:r>
                                </m:e>
                                <m:sub>
                                  <m:r>
                                    <a:rPr lang="en-US" sz="2000" b="1" i="1" smtClean="0">
                                      <a:solidFill>
                                        <a:srgbClr val="FFC000"/>
                                      </a:solidFill>
                                      <a:latin typeface="Cambria Math" panose="02040503050406030204" pitchFamily="18" charset="0"/>
                                    </a:rPr>
                                    <m:t>𝟏𝟑</m:t>
                                  </m:r>
                                </m:sub>
                              </m:sSub>
                            </m:e>
                          </m:acc>
                        </m:oMath>
                      </m:oMathPara>
                    </a14:m>
                    <a:endParaRPr lang="en-US" sz="2000" b="1">
                      <a:solidFill>
                        <a:srgbClr val="FFC000"/>
                      </a:solidFill>
                    </a:endParaRPr>
                  </a:p>
                </p:txBody>
              </p:sp>
            </mc:Choice>
            <mc:Fallback xmlns="">
              <p:sp>
                <p:nvSpPr>
                  <p:cNvPr id="53" name="TextBox 52">
                    <a:extLst>
                      <a:ext uri="{FF2B5EF4-FFF2-40B4-BE49-F238E27FC236}">
                        <a16:creationId xmlns:a16="http://schemas.microsoft.com/office/drawing/2014/main" id="{F1060B65-F852-4239-9FBF-20BD7774BCBA}"/>
                      </a:ext>
                    </a:extLst>
                  </p:cNvPr>
                  <p:cNvSpPr txBox="1">
                    <a:spLocks noRot="1" noChangeAspect="1" noMove="1" noResize="1" noEditPoints="1" noAdjustHandles="1" noChangeArrowheads="1" noChangeShapeType="1" noTextEdit="1"/>
                  </p:cNvSpPr>
                  <p:nvPr/>
                </p:nvSpPr>
                <p:spPr>
                  <a:xfrm>
                    <a:off x="3052052" y="5564447"/>
                    <a:ext cx="914398" cy="400110"/>
                  </a:xfrm>
                  <a:prstGeom prst="rect">
                    <a:avLst/>
                  </a:prstGeom>
                  <a:blipFill>
                    <a:blip r:embed="rId13"/>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09EFE8B1-105D-4E99-89E0-A59025C03578}"/>
                      </a:ext>
                    </a:extLst>
                  </p:cNvPr>
                  <p:cNvSpPr txBox="1"/>
                  <p:nvPr/>
                </p:nvSpPr>
                <p:spPr>
                  <a:xfrm>
                    <a:off x="6189160" y="5148559"/>
                    <a:ext cx="9143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00B050"/>
                                  </a:solidFill>
                                  <a:latin typeface="Cambria Math"/>
                                </a:rPr>
                              </m:ctrlPr>
                            </m:accPr>
                            <m:e>
                              <m:sSub>
                                <m:sSubPr>
                                  <m:ctrlPr>
                                    <a:rPr lang="en-US" sz="2000" b="1" i="1" smtClean="0">
                                      <a:solidFill>
                                        <a:srgbClr val="00B050"/>
                                      </a:solidFill>
                                      <a:latin typeface="Cambria Math"/>
                                    </a:rPr>
                                  </m:ctrlPr>
                                </m:sSubPr>
                                <m:e>
                                  <m:r>
                                    <a:rPr lang="en-US" sz="2000" b="1" i="1" smtClean="0">
                                      <a:solidFill>
                                        <a:srgbClr val="00B050"/>
                                      </a:solidFill>
                                      <a:latin typeface="Cambria Math" panose="02040503050406030204" pitchFamily="18" charset="0"/>
                                    </a:rPr>
                                    <m:t>𝒗</m:t>
                                  </m:r>
                                </m:e>
                                <m:sub>
                                  <m:r>
                                    <a:rPr lang="en-US" sz="2000" b="1" i="1" smtClean="0">
                                      <a:solidFill>
                                        <a:srgbClr val="00B050"/>
                                      </a:solidFill>
                                      <a:latin typeface="Cambria Math" panose="02040503050406030204" pitchFamily="18" charset="0"/>
                                    </a:rPr>
                                    <m:t>𝟐𝟑</m:t>
                                  </m:r>
                                </m:sub>
                              </m:sSub>
                            </m:e>
                          </m:acc>
                        </m:oMath>
                      </m:oMathPara>
                    </a14:m>
                    <a:endParaRPr lang="en-US" sz="2000" b="1">
                      <a:solidFill>
                        <a:srgbClr val="00B050"/>
                      </a:solidFill>
                    </a:endParaRPr>
                  </a:p>
                </p:txBody>
              </p:sp>
            </mc:Choice>
            <mc:Fallback xmlns="">
              <p:sp>
                <p:nvSpPr>
                  <p:cNvPr id="54" name="TextBox 53">
                    <a:extLst>
                      <a:ext uri="{FF2B5EF4-FFF2-40B4-BE49-F238E27FC236}">
                        <a16:creationId xmlns:a16="http://schemas.microsoft.com/office/drawing/2014/main" id="{09EFE8B1-105D-4E99-89E0-A59025C03578}"/>
                      </a:ext>
                    </a:extLst>
                  </p:cNvPr>
                  <p:cNvSpPr txBox="1">
                    <a:spLocks noRot="1" noChangeAspect="1" noMove="1" noResize="1" noEditPoints="1" noAdjustHandles="1" noChangeArrowheads="1" noChangeShapeType="1" noTextEdit="1"/>
                  </p:cNvSpPr>
                  <p:nvPr/>
                </p:nvSpPr>
                <p:spPr>
                  <a:xfrm>
                    <a:off x="6189160" y="5148559"/>
                    <a:ext cx="914398" cy="400110"/>
                  </a:xfrm>
                  <a:prstGeom prst="rect">
                    <a:avLst/>
                  </a:prstGeom>
                  <a:blipFill>
                    <a:blip r:embed="rId14"/>
                    <a:stretch>
                      <a:fillRect b="-1515"/>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D3F1D34A-33D1-46D7-BAA2-14CBD8177A32}"/>
                  </a:ext>
                </a:extLst>
              </p:cNvPr>
              <p:cNvSpPr txBox="1"/>
              <p:nvPr/>
            </p:nvSpPr>
            <p:spPr>
              <a:xfrm>
                <a:off x="430320" y="3952982"/>
                <a:ext cx="11621578" cy="369332"/>
              </a:xfrm>
              <a:prstGeom prst="rect">
                <a:avLst/>
              </a:prstGeom>
              <a:noFill/>
            </p:spPr>
            <p:txBody>
              <a:bodyPr wrap="square">
                <a:spAutoFit/>
              </a:bodyPr>
              <a:lstStyle/>
              <a:p>
                <a:pPr marR="0">
                  <a:spcBef>
                    <a:spcPts val="0"/>
                  </a:spcBef>
                </a:pPr>
                <a:r>
                  <a:rPr lang="en-US" sz="1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Anh trai chạy đuổi theo với vận tốc </a:t>
                </a:r>
                <a14:m>
                  <m:oMath xmlns:m="http://schemas.openxmlformats.org/officeDocument/2006/math">
                    <m:acc>
                      <m:accPr>
                        <m:chr m:val="⃗"/>
                        <m:ctrlPr>
                          <a:rPr lang="en-US" sz="1800" b="1" i="1">
                            <a:solidFill>
                              <a:schemeClr val="tx1"/>
                            </a:solidFill>
                            <a:latin typeface="Cambria Math"/>
                          </a:rPr>
                        </m:ctrlPr>
                      </m:accPr>
                      <m:e>
                        <m:sSub>
                          <m:sSubPr>
                            <m:ctrlPr>
                              <a:rPr lang="en-US" sz="1800" b="1" i="1">
                                <a:solidFill>
                                  <a:schemeClr val="tx1"/>
                                </a:solidFill>
                                <a:latin typeface="Cambria Math"/>
                              </a:rPr>
                            </m:ctrlPr>
                          </m:sSubPr>
                          <m:e>
                            <m:r>
                              <a:rPr lang="en-US" sz="1800" b="1" i="1">
                                <a:solidFill>
                                  <a:schemeClr val="tx1"/>
                                </a:solidFill>
                                <a:latin typeface="Cambria Math" panose="02040503050406030204" pitchFamily="18" charset="0"/>
                              </a:rPr>
                              <m:t>𝒗</m:t>
                            </m:r>
                          </m:e>
                          <m:sub>
                            <m:r>
                              <a:rPr lang="en-US" sz="1800" b="1" i="1">
                                <a:solidFill>
                                  <a:schemeClr val="tx1"/>
                                </a:solidFill>
                                <a:latin typeface="Cambria Math" panose="02040503050406030204" pitchFamily="18" charset="0"/>
                              </a:rPr>
                              <m:t>𝟏𝟑</m:t>
                            </m:r>
                          </m:sub>
                        </m:sSub>
                      </m:e>
                    </m:acc>
                  </m:oMath>
                </a14:m>
                <a:r>
                  <a:rPr lang="en-US" sz="1800" i="1">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trong khi bạn đó tiếp tục chạy cùng chiều với vận tốc </a:t>
                </a:r>
                <a14:m>
                  <m:oMath xmlns:m="http://schemas.openxmlformats.org/officeDocument/2006/math">
                    <m:acc>
                      <m:accPr>
                        <m:chr m:val="⃗"/>
                        <m:ctrlPr>
                          <a:rPr lang="en-US" sz="1800" b="1" i="1" smtClean="0">
                            <a:solidFill>
                              <a:schemeClr val="tx1"/>
                            </a:solidFill>
                            <a:latin typeface="Cambria Math"/>
                          </a:rPr>
                        </m:ctrlPr>
                      </m:accPr>
                      <m:e>
                        <m:sSub>
                          <m:sSubPr>
                            <m:ctrlPr>
                              <a:rPr lang="en-US" sz="1800" b="1" i="1" smtClean="0">
                                <a:solidFill>
                                  <a:schemeClr val="tx1"/>
                                </a:solidFill>
                                <a:latin typeface="Cambria Math"/>
                              </a:rPr>
                            </m:ctrlPr>
                          </m:sSubPr>
                          <m:e>
                            <m:r>
                              <a:rPr lang="en-US" sz="1800" b="1" i="1" smtClean="0">
                                <a:solidFill>
                                  <a:schemeClr val="tx1"/>
                                </a:solidFill>
                                <a:latin typeface="Cambria Math" panose="02040503050406030204" pitchFamily="18" charset="0"/>
                              </a:rPr>
                              <m:t>𝒗</m:t>
                            </m:r>
                          </m:e>
                          <m:sub>
                            <m:r>
                              <a:rPr lang="en-US" sz="1800" b="1" i="1" smtClean="0">
                                <a:solidFill>
                                  <a:schemeClr val="tx1"/>
                                </a:solidFill>
                                <a:latin typeface="Cambria Math" panose="02040503050406030204" pitchFamily="18" charset="0"/>
                              </a:rPr>
                              <m:t>𝟐𝟑</m:t>
                            </m:r>
                          </m:sub>
                        </m:sSub>
                      </m:e>
                    </m:acc>
                  </m:oMath>
                </a14:m>
                <a:r>
                  <a:rPr lang="en-US" sz="1800" b="1">
                    <a:solidFill>
                      <a:schemeClr val="tx1"/>
                    </a:solidFill>
                  </a:rPr>
                  <a:t> (</a:t>
                </a:r>
                <a14:m>
                  <m:oMath xmlns:m="http://schemas.openxmlformats.org/officeDocument/2006/math">
                    <m:sSub>
                      <m:sSubPr>
                        <m:ctrlPr>
                          <a:rPr lang="en-US" sz="1800" b="1" i="1">
                            <a:solidFill>
                              <a:schemeClr val="tx1"/>
                            </a:solidFill>
                            <a:latin typeface="Cambria Math"/>
                          </a:rPr>
                        </m:ctrlPr>
                      </m:sSubPr>
                      <m:e>
                        <m:r>
                          <a:rPr lang="en-US" sz="1800" b="1" i="1">
                            <a:solidFill>
                              <a:schemeClr val="tx1"/>
                            </a:solidFill>
                            <a:latin typeface="Cambria Math" panose="02040503050406030204" pitchFamily="18" charset="0"/>
                          </a:rPr>
                          <m:t>𝒗</m:t>
                        </m:r>
                      </m:e>
                      <m:sub>
                        <m:r>
                          <a:rPr lang="en-US" sz="1800" b="1" i="1">
                            <a:solidFill>
                              <a:schemeClr val="tx1"/>
                            </a:solidFill>
                            <a:latin typeface="Cambria Math" panose="02040503050406030204" pitchFamily="18" charset="0"/>
                          </a:rPr>
                          <m:t>𝟏</m:t>
                        </m:r>
                        <m:r>
                          <a:rPr lang="en-US" sz="1800" b="1" i="1" smtClean="0">
                            <a:solidFill>
                              <a:schemeClr val="tx1"/>
                            </a:solidFill>
                            <a:latin typeface="Cambria Math" panose="02040503050406030204" pitchFamily="18" charset="0"/>
                          </a:rPr>
                          <m:t>𝟑</m:t>
                        </m:r>
                      </m:sub>
                    </m:sSub>
                  </m:oMath>
                </a14:m>
                <a:r>
                  <a:rPr lang="en-US" sz="1800" b="1">
                    <a:solidFill>
                      <a:schemeClr val="tx1"/>
                    </a:solidFill>
                  </a:rPr>
                  <a:t>&gt; </a:t>
                </a:r>
                <a14:m>
                  <m:oMath xmlns:m="http://schemas.openxmlformats.org/officeDocument/2006/math">
                    <m:sSub>
                      <m:sSubPr>
                        <m:ctrlPr>
                          <a:rPr lang="en-US" sz="1800" b="1" i="1">
                            <a:solidFill>
                              <a:schemeClr val="tx1"/>
                            </a:solidFill>
                            <a:latin typeface="Cambria Math"/>
                          </a:rPr>
                        </m:ctrlPr>
                      </m:sSubPr>
                      <m:e>
                        <m:r>
                          <a:rPr lang="en-US" sz="1800" b="1" i="1">
                            <a:solidFill>
                              <a:schemeClr val="tx1"/>
                            </a:solidFill>
                            <a:latin typeface="Cambria Math" panose="02040503050406030204" pitchFamily="18" charset="0"/>
                          </a:rPr>
                          <m:t>𝒗</m:t>
                        </m:r>
                      </m:e>
                      <m:sub>
                        <m:r>
                          <a:rPr lang="en-US" sz="1800" b="1" i="1">
                            <a:solidFill>
                              <a:schemeClr val="tx1"/>
                            </a:solidFill>
                            <a:latin typeface="Cambria Math" panose="02040503050406030204" pitchFamily="18" charset="0"/>
                          </a:rPr>
                          <m:t>𝟐</m:t>
                        </m:r>
                        <m:r>
                          <a:rPr lang="en-US" sz="1800" b="1" i="1" smtClean="0">
                            <a:solidFill>
                              <a:schemeClr val="tx1"/>
                            </a:solidFill>
                            <a:latin typeface="Cambria Math" panose="02040503050406030204" pitchFamily="18" charset="0"/>
                          </a:rPr>
                          <m:t>𝟑</m:t>
                        </m:r>
                      </m:sub>
                    </m:sSub>
                  </m:oMath>
                </a14:m>
                <a:r>
                  <a:rPr lang="en-US" sz="1800" b="1">
                    <a:solidFill>
                      <a:schemeClr val="tx1"/>
                    </a:solidFill>
                  </a:rPr>
                  <a:t>)</a:t>
                </a:r>
                <a:r>
                  <a:rPr lang="en-US" sz="1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55" name="TextBox 54">
                <a:extLst>
                  <a:ext uri="{FF2B5EF4-FFF2-40B4-BE49-F238E27FC236}">
                    <a16:creationId xmlns:a16="http://schemas.microsoft.com/office/drawing/2014/main" id="{D3F1D34A-33D1-46D7-BAA2-14CBD8177A32}"/>
                  </a:ext>
                </a:extLst>
              </p:cNvPr>
              <p:cNvSpPr txBox="1">
                <a:spLocks noRot="1" noChangeAspect="1" noMove="1" noResize="1" noEditPoints="1" noAdjustHandles="1" noChangeArrowheads="1" noChangeShapeType="1" noTextEdit="1"/>
              </p:cNvSpPr>
              <p:nvPr/>
            </p:nvSpPr>
            <p:spPr>
              <a:xfrm>
                <a:off x="430320" y="3952982"/>
                <a:ext cx="11621578" cy="369332"/>
              </a:xfrm>
              <a:prstGeom prst="rect">
                <a:avLst/>
              </a:prstGeom>
              <a:blipFill>
                <a:blip r:embed="rId15"/>
                <a:stretch>
                  <a:fillRect l="-472"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92566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xmlns="" id="{4E96AAFB-B121-4808-B960-F38F2FA71C07}"/>
              </a:ext>
            </a:extLst>
          </p:cNvPr>
          <p:cNvSpPr txBox="1">
            <a:spLocks noChangeArrowheads="1"/>
          </p:cNvSpPr>
          <p:nvPr/>
        </p:nvSpPr>
        <p:spPr bwMode="auto">
          <a:xfrm>
            <a:off x="1146038" y="643781"/>
            <a:ext cx="7159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Vận dụng công thức tính tốc độ, vận tốc</a:t>
            </a:r>
            <a:endParaRPr lang="en-US" altLang="en-US" sz="260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xmlns="" id="{38AE735F-044F-4B4A-8BD3-E414667F6868}"/>
              </a:ext>
            </a:extLst>
          </p:cNvPr>
          <p:cNvGrpSpPr/>
          <p:nvPr/>
        </p:nvGrpSpPr>
        <p:grpSpPr>
          <a:xfrm>
            <a:off x="-29497" y="65600"/>
            <a:ext cx="9325897" cy="542538"/>
            <a:chOff x="74035" y="2231322"/>
            <a:chExt cx="9268114" cy="757342"/>
          </a:xfrm>
        </p:grpSpPr>
        <p:grpSp>
          <p:nvGrpSpPr>
            <p:cNvPr id="15" name="Group 70">
              <a:extLst>
                <a:ext uri="{FF2B5EF4-FFF2-40B4-BE49-F238E27FC236}">
                  <a16:creationId xmlns:a16="http://schemas.microsoft.com/office/drawing/2014/main" xmlns="" id="{B85B34CF-BB48-4893-841B-4E79C338F596}"/>
                </a:ext>
              </a:extLst>
            </p:cNvPr>
            <p:cNvGrpSpPr>
              <a:grpSpLocks/>
            </p:cNvGrpSpPr>
            <p:nvPr/>
          </p:nvGrpSpPr>
          <p:grpSpPr bwMode="auto">
            <a:xfrm>
              <a:off x="286106" y="2280389"/>
              <a:ext cx="9056043" cy="708275"/>
              <a:chOff x="564746" y="3403331"/>
              <a:chExt cx="4663439" cy="1364238"/>
            </a:xfrm>
          </p:grpSpPr>
          <p:pic>
            <p:nvPicPr>
              <p:cNvPr id="18" name="Picture 17" descr="empty-green-rectangle">
                <a:extLst>
                  <a:ext uri="{FF2B5EF4-FFF2-40B4-BE49-F238E27FC236}">
                    <a16:creationId xmlns:a16="http://schemas.microsoft.com/office/drawing/2014/main" xmlns="" id="{68AA2CBA-6C2B-4B05-832E-497FF2B314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6634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green-top-faded">
                <a:extLst>
                  <a:ext uri="{FF2B5EF4-FFF2-40B4-BE49-F238E27FC236}">
                    <a16:creationId xmlns:a16="http://schemas.microsoft.com/office/drawing/2014/main" xmlns="" id="{7C2A6411-181B-4ED2-9D8D-C505B331DC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xmlns="" id="{CA563C22-BBFB-40BA-B085-4AA07AF070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a16="http://schemas.microsoft.com/office/drawing/2014/main" xmlns="" id="{B62B0797-BF52-4D7E-B0DA-F38E214FA307}"/>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Độ dịch chuyển tổng hợp – Vận tốc tổng hợp</a:t>
              </a:r>
              <a:endParaRPr lang="en-US" sz="2800" dirty="0">
                <a:cs typeface="Arial" panose="020B0604020202020204" pitchFamily="34" charset="0"/>
              </a:endParaRPr>
            </a:p>
          </p:txBody>
        </p:sp>
      </p:grpSp>
      <p:grpSp>
        <p:nvGrpSpPr>
          <p:cNvPr id="20" name="Group 19">
            <a:extLst>
              <a:ext uri="{FF2B5EF4-FFF2-40B4-BE49-F238E27FC236}">
                <a16:creationId xmlns:a16="http://schemas.microsoft.com/office/drawing/2014/main" xmlns="" id="{F7CB1807-F721-4910-98E4-DFF6178D6341}"/>
              </a:ext>
            </a:extLst>
          </p:cNvPr>
          <p:cNvGrpSpPr/>
          <p:nvPr/>
        </p:nvGrpSpPr>
        <p:grpSpPr>
          <a:xfrm>
            <a:off x="338942" y="731676"/>
            <a:ext cx="785094" cy="325264"/>
            <a:chOff x="5867400" y="402866"/>
            <a:chExt cx="785094" cy="406303"/>
          </a:xfrm>
        </p:grpSpPr>
        <p:sp>
          <p:nvSpPr>
            <p:cNvPr id="21" name="Arrow: Pentagon 20">
              <a:extLst>
                <a:ext uri="{FF2B5EF4-FFF2-40B4-BE49-F238E27FC236}">
                  <a16:creationId xmlns:a16="http://schemas.microsoft.com/office/drawing/2014/main" xmlns="" id="{BAC4890C-3B6E-48F7-9E0E-A4A9125424C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Chevron 21">
              <a:extLst>
                <a:ext uri="{FF2B5EF4-FFF2-40B4-BE49-F238E27FC236}">
                  <a16:creationId xmlns:a16="http://schemas.microsoft.com/office/drawing/2014/main" xmlns="" id="{BF9D635D-11E8-4CF4-AC15-5E6ED6F8A81B}"/>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8" name="Picture 4" descr="empty-blue-rectangle">
            <a:extLst>
              <a:ext uri="{FF2B5EF4-FFF2-40B4-BE49-F238E27FC236}">
                <a16:creationId xmlns:a16="http://schemas.microsoft.com/office/drawing/2014/main" xmlns="" id="{DF823B9A-88EF-45EA-A168-A1292E2E2E41}"/>
              </a:ext>
            </a:extLst>
          </p:cNvPr>
          <p:cNvPicPr>
            <a:picLocks noChangeAspect="1" noChangeArrowheads="1"/>
          </p:cNvPicPr>
          <p:nvPr/>
        </p:nvPicPr>
        <p:blipFill>
          <a:blip r:embed="rId4"/>
          <a:srcRect/>
          <a:stretch>
            <a:fillRect/>
          </a:stretch>
        </p:blipFill>
        <p:spPr bwMode="auto">
          <a:xfrm>
            <a:off x="152982" y="1146448"/>
            <a:ext cx="12039018" cy="1402463"/>
          </a:xfrm>
          <a:prstGeom prst="rect">
            <a:avLst/>
          </a:prstGeom>
          <a:noFill/>
          <a:ln w="9525">
            <a:noFill/>
            <a:miter lim="800000"/>
            <a:headEnd/>
            <a:tailEnd/>
          </a:ln>
        </p:spPr>
      </p:pic>
      <p:sp>
        <p:nvSpPr>
          <p:cNvPr id="29" name="TextBox 28">
            <a:extLst>
              <a:ext uri="{FF2B5EF4-FFF2-40B4-BE49-F238E27FC236}">
                <a16:creationId xmlns:a16="http://schemas.microsoft.com/office/drawing/2014/main" xmlns="" id="{96B4EAB1-82A9-43BC-8F20-7CC8B13736E0}"/>
              </a:ext>
            </a:extLst>
          </p:cNvPr>
          <p:cNvSpPr txBox="1"/>
          <p:nvPr/>
        </p:nvSpPr>
        <p:spPr>
          <a:xfrm>
            <a:off x="586592" y="5539335"/>
            <a:ext cx="6112042" cy="958980"/>
          </a:xfrm>
          <a:prstGeom prst="rect">
            <a:avLst/>
          </a:prstGeom>
          <a:noFill/>
        </p:spPr>
        <p:txBody>
          <a:bodyPr wrap="square">
            <a:spAutoFit/>
          </a:bodyPr>
          <a:lstStyle/>
          <a:p>
            <a:pPr marL="0" marR="0">
              <a:lnSpc>
                <a:spcPct val="107000"/>
              </a:lnSpc>
              <a:spcBef>
                <a:spcPts val="0"/>
              </a:spcBef>
              <a:spcAft>
                <a:spcPts val="500"/>
              </a:spcAft>
            </a:pPr>
            <a:r>
              <a:rPr lang="en-US" sz="25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Bài giải </a:t>
            </a:r>
          </a:p>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 độ trung bình của xe:</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0" name="TextBox 29">
            <a:extLst>
              <a:ext uri="{FF2B5EF4-FFF2-40B4-BE49-F238E27FC236}">
                <a16:creationId xmlns:a16="http://schemas.microsoft.com/office/drawing/2014/main" xmlns="" id="{518A24E2-7FFB-48A2-8ADF-B67217E3A7C6}"/>
              </a:ext>
            </a:extLst>
          </p:cNvPr>
          <p:cNvSpPr txBox="1"/>
          <p:nvPr/>
        </p:nvSpPr>
        <p:spPr>
          <a:xfrm>
            <a:off x="605040" y="1208674"/>
            <a:ext cx="11053559" cy="1257973"/>
          </a:xfrm>
          <a:prstGeom prst="rect">
            <a:avLst/>
          </a:prstGeom>
          <a:noFill/>
        </p:spPr>
        <p:txBody>
          <a:bodyPr wrap="square">
            <a:spAutoFit/>
          </a:bodyPr>
          <a:lstStyle/>
          <a:p>
            <a:pPr marL="0" marR="0">
              <a:lnSpc>
                <a:spcPct val="107000"/>
              </a:lnSpc>
              <a:spcBef>
                <a:spcPts val="0"/>
              </a:spcBef>
              <a:spcAft>
                <a:spcPts val="500"/>
              </a:spcAft>
            </a:pPr>
            <a:r>
              <a:rPr lang="en-US" sz="24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1: Một xe chạy liên tục trong 2,5 giờ, trong 1 giờ đầu tốc độ trung bình của xe 60 km/h, trong khoảng thời gian còn lại, chạy với tốc độ trung bình 40 km/h. Tính tốc độ trung bình của xe trong toàn bộ khoảng thời gian chuyển động.</a:t>
            </a:r>
            <a:endParaRPr lang="en-US" sz="24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5" name="Picture 4" descr="A red car with a black background&#10;&#10;Description automatically generated with low confidence">
            <a:extLst>
              <a:ext uri="{FF2B5EF4-FFF2-40B4-BE49-F238E27FC236}">
                <a16:creationId xmlns:a16="http://schemas.microsoft.com/office/drawing/2014/main" xmlns="" id="{6E0BD62D-9874-49FA-84ED-C022C7873781}"/>
              </a:ext>
            </a:extLst>
          </p:cNvPr>
          <p:cNvPicPr>
            <a:picLocks noChangeAspect="1"/>
          </p:cNvPicPr>
          <p:nvPr/>
        </p:nvPicPr>
        <p:blipFill rotWithShape="1">
          <a:blip r:embed="rId5" cstate="email">
            <a:alphaModFix amt="53000"/>
            <a:extLst>
              <a:ext uri="{BEBA8EAE-BF5A-486C-A8C5-ECC9F3942E4B}">
                <a14:imgProps xmlns:a14="http://schemas.microsoft.com/office/drawing/2010/main">
                  <a14:imgLayer r:embed="rId6">
                    <a14:imgEffect>
                      <a14:backgroundRemoval t="0" b="87712" l="2252" r="100000">
                        <a14:foregroundMark x1="5856" y1="41525" x2="5856" y2="41525"/>
                        <a14:foregroundMark x1="2252" y1="62712" x2="2252" y2="62712"/>
                        <a14:foregroundMark x1="15991" y1="80085" x2="15991" y2="80085"/>
                        <a14:foregroundMark x1="9459" y1="80508" x2="9459" y2="80508"/>
                        <a14:foregroundMark x1="8559" y1="77966" x2="8559" y2="77966"/>
                        <a14:foregroundMark x1="18243" y1="75000" x2="18243" y2="75000"/>
                        <a14:foregroundMark x1="18018" y1="77966" x2="18018" y2="77966"/>
                        <a14:foregroundMark x1="13514" y1="80932" x2="13514" y2="80932"/>
                        <a14:foregroundMark x1="11261" y1="81356" x2="11261" y2="81356"/>
                        <a14:foregroundMark x1="6982" y1="78814" x2="6982" y2="78814"/>
                        <a14:foregroundMark x1="69595" y1="75847" x2="69595" y2="75847"/>
                        <a14:foregroundMark x1="72297" y1="79237" x2="72297" y2="79237"/>
                        <a14:foregroundMark x1="72072" y1="80508" x2="72072" y2="80508"/>
                        <a14:foregroundMark x1="68919" y1="82627" x2="68919" y2="82627"/>
                        <a14:foregroundMark x1="52703" y1="81356" x2="52703" y2="81356"/>
                        <a14:foregroundMark x1="43243" y1="81780" x2="43243" y2="81780"/>
                        <a14:foregroundMark x1="24775" y1="80508" x2="24775" y2="80508"/>
                        <a14:foregroundMark x1="4279" y1="83051" x2="4279" y2="83051"/>
                        <a14:foregroundMark x1="82658" y1="80508" x2="82658" y2="80508"/>
                        <a14:foregroundMark x1="76126" y1="83898" x2="76126" y2="83898"/>
                        <a14:foregroundMark x1="83108" y1="81356" x2="83108" y2="81356"/>
                        <a14:foregroundMark x1="78153" y1="83898" x2="78153" y2="83898"/>
                        <a14:foregroundMark x1="85586" y1="82203" x2="85586" y2="82203"/>
                        <a14:foregroundMark x1="88964" y1="83051" x2="88964" y2="83051"/>
                        <a14:foregroundMark x1="7432" y1="28814" x2="7432" y2="28814"/>
                        <a14:foregroundMark x1="6081" y1="81356" x2="6081" y2="81356"/>
                      </a14:backgroundRemoval>
                    </a14:imgEffect>
                  </a14:imgLayer>
                </a14:imgProps>
              </a:ext>
              <a:ext uri="{28A0092B-C50C-407E-A947-70E740481C1C}">
                <a14:useLocalDpi xmlns:a14="http://schemas.microsoft.com/office/drawing/2010/main"/>
              </a:ext>
            </a:extLst>
          </a:blip>
          <a:srcRect l="-5839"/>
          <a:stretch/>
        </p:blipFill>
        <p:spPr>
          <a:xfrm>
            <a:off x="1440961" y="3135245"/>
            <a:ext cx="1680960" cy="843526"/>
          </a:xfrm>
          <a:prstGeom prst="rect">
            <a:avLst/>
          </a:prstGeom>
        </p:spPr>
      </p:pic>
      <p:cxnSp>
        <p:nvCxnSpPr>
          <p:cNvPr id="33" name="Straight Arrow Connector 32">
            <a:extLst>
              <a:ext uri="{FF2B5EF4-FFF2-40B4-BE49-F238E27FC236}">
                <a16:creationId xmlns:a16="http://schemas.microsoft.com/office/drawing/2014/main" xmlns="" id="{8CF38B37-0311-427F-A867-0976C2586187}"/>
              </a:ext>
            </a:extLst>
          </p:cNvPr>
          <p:cNvCxnSpPr>
            <a:cxnSpLocks/>
          </p:cNvCxnSpPr>
          <p:nvPr/>
        </p:nvCxnSpPr>
        <p:spPr>
          <a:xfrm>
            <a:off x="834244" y="3846142"/>
            <a:ext cx="1082435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descr="A red car with a black background&#10;&#10;Description automatically generated with low confidence">
            <a:extLst>
              <a:ext uri="{FF2B5EF4-FFF2-40B4-BE49-F238E27FC236}">
                <a16:creationId xmlns:a16="http://schemas.microsoft.com/office/drawing/2014/main" xmlns="" id="{BD89EEFA-1C50-4D23-ABFE-C0343C94F141}"/>
              </a:ext>
            </a:extLst>
          </p:cNvPr>
          <p:cNvPicPr>
            <a:picLocks noChangeAspect="1"/>
          </p:cNvPicPr>
          <p:nvPr/>
        </p:nvPicPr>
        <p:blipFill rotWithShape="1">
          <a:blip r:embed="rId5" cstate="email">
            <a:alphaModFix amt="76000"/>
            <a:extLst>
              <a:ext uri="{BEBA8EAE-BF5A-486C-A8C5-ECC9F3942E4B}">
                <a14:imgProps xmlns:a14="http://schemas.microsoft.com/office/drawing/2010/main">
                  <a14:imgLayer r:embed="rId6">
                    <a14:imgEffect>
                      <a14:backgroundRemoval t="0" b="87712" l="2252" r="100000">
                        <a14:foregroundMark x1="5856" y1="41525" x2="5856" y2="41525"/>
                        <a14:foregroundMark x1="2252" y1="62712" x2="2252" y2="62712"/>
                        <a14:foregroundMark x1="15991" y1="80085" x2="15991" y2="80085"/>
                        <a14:foregroundMark x1="9459" y1="80508" x2="9459" y2="80508"/>
                        <a14:foregroundMark x1="8559" y1="77966" x2="8559" y2="77966"/>
                        <a14:foregroundMark x1="18243" y1="75000" x2="18243" y2="75000"/>
                        <a14:foregroundMark x1="18018" y1="77966" x2="18018" y2="77966"/>
                        <a14:foregroundMark x1="13514" y1="80932" x2="13514" y2="80932"/>
                        <a14:foregroundMark x1="11261" y1="81356" x2="11261" y2="81356"/>
                        <a14:foregroundMark x1="6982" y1="78814" x2="6982" y2="78814"/>
                        <a14:foregroundMark x1="69595" y1="75847" x2="69595" y2="75847"/>
                        <a14:foregroundMark x1="72297" y1="79237" x2="72297" y2="79237"/>
                        <a14:foregroundMark x1="72072" y1="80508" x2="72072" y2="80508"/>
                        <a14:foregroundMark x1="68919" y1="82627" x2="68919" y2="82627"/>
                        <a14:foregroundMark x1="52703" y1="81356" x2="52703" y2="81356"/>
                        <a14:foregroundMark x1="43243" y1="81780" x2="43243" y2="81780"/>
                        <a14:foregroundMark x1="24775" y1="80508" x2="24775" y2="80508"/>
                        <a14:foregroundMark x1="4279" y1="83051" x2="4279" y2="83051"/>
                        <a14:foregroundMark x1="82658" y1="80508" x2="82658" y2="80508"/>
                        <a14:foregroundMark x1="76126" y1="83898" x2="76126" y2="83898"/>
                        <a14:foregroundMark x1="83108" y1="81356" x2="83108" y2="81356"/>
                        <a14:foregroundMark x1="78153" y1="83898" x2="78153" y2="83898"/>
                        <a14:foregroundMark x1="85586" y1="82203" x2="85586" y2="82203"/>
                        <a14:foregroundMark x1="88964" y1="83051" x2="88964" y2="83051"/>
                        <a14:foregroundMark x1="7432" y1="28814" x2="7432" y2="28814"/>
                        <a14:foregroundMark x1="6081" y1="81356" x2="6081" y2="81356"/>
                      </a14:backgroundRemoval>
                    </a14:imgEffect>
                  </a14:imgLayer>
                </a14:imgProps>
              </a:ext>
              <a:ext uri="{28A0092B-C50C-407E-A947-70E740481C1C}">
                <a14:useLocalDpi xmlns:a14="http://schemas.microsoft.com/office/drawing/2010/main"/>
              </a:ext>
            </a:extLst>
          </a:blip>
          <a:srcRect l="-5839"/>
          <a:stretch/>
        </p:blipFill>
        <p:spPr>
          <a:xfrm>
            <a:off x="4984864" y="3109539"/>
            <a:ext cx="1680960" cy="843526"/>
          </a:xfrm>
          <a:prstGeom prst="rect">
            <a:avLst/>
          </a:prstGeom>
        </p:spPr>
      </p:pic>
      <p:pic>
        <p:nvPicPr>
          <p:cNvPr id="35" name="Picture 34" descr="A red car with a black background&#10;&#10;Description automatically generated with low confidence">
            <a:extLst>
              <a:ext uri="{FF2B5EF4-FFF2-40B4-BE49-F238E27FC236}">
                <a16:creationId xmlns:a16="http://schemas.microsoft.com/office/drawing/2014/main" xmlns="" id="{F08E5F03-F898-4CB0-A4CE-786BA3BA7AF2}"/>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87712" l="2252" r="100000">
                        <a14:foregroundMark x1="5856" y1="41525" x2="5856" y2="41525"/>
                        <a14:foregroundMark x1="2252" y1="62712" x2="2252" y2="62712"/>
                        <a14:foregroundMark x1="15991" y1="80085" x2="15991" y2="80085"/>
                        <a14:foregroundMark x1="9459" y1="80508" x2="9459" y2="80508"/>
                        <a14:foregroundMark x1="8559" y1="77966" x2="8559" y2="77966"/>
                        <a14:foregroundMark x1="18243" y1="75000" x2="18243" y2="75000"/>
                        <a14:foregroundMark x1="18018" y1="77966" x2="18018" y2="77966"/>
                        <a14:foregroundMark x1="13514" y1="80932" x2="13514" y2="80932"/>
                        <a14:foregroundMark x1="11261" y1="81356" x2="11261" y2="81356"/>
                        <a14:foregroundMark x1="6982" y1="78814" x2="6982" y2="78814"/>
                        <a14:foregroundMark x1="69595" y1="75847" x2="69595" y2="75847"/>
                        <a14:foregroundMark x1="72297" y1="79237" x2="72297" y2="79237"/>
                        <a14:foregroundMark x1="72072" y1="80508" x2="72072" y2="80508"/>
                        <a14:foregroundMark x1="68919" y1="82627" x2="68919" y2="82627"/>
                        <a14:foregroundMark x1="52703" y1="81356" x2="52703" y2="81356"/>
                        <a14:foregroundMark x1="43243" y1="81780" x2="43243" y2="81780"/>
                        <a14:foregroundMark x1="24775" y1="80508" x2="24775" y2="80508"/>
                        <a14:foregroundMark x1="4279" y1="83051" x2="4279" y2="83051"/>
                        <a14:foregroundMark x1="82658" y1="80508" x2="82658" y2="80508"/>
                        <a14:foregroundMark x1="76126" y1="83898" x2="76126" y2="83898"/>
                        <a14:foregroundMark x1="83108" y1="81356" x2="83108" y2="81356"/>
                        <a14:foregroundMark x1="78153" y1="83898" x2="78153" y2="83898"/>
                        <a14:foregroundMark x1="85586" y1="82203" x2="85586" y2="82203"/>
                        <a14:foregroundMark x1="88964" y1="83051" x2="88964" y2="83051"/>
                        <a14:foregroundMark x1="7432" y1="28814" x2="7432" y2="28814"/>
                        <a14:foregroundMark x1="6081" y1="81356" x2="6081" y2="81356"/>
                      </a14:backgroundRemoval>
                    </a14:imgEffect>
                  </a14:imgLayer>
                </a14:imgProps>
              </a:ext>
              <a:ext uri="{28A0092B-C50C-407E-A947-70E740481C1C}">
                <a14:useLocalDpi xmlns:a14="http://schemas.microsoft.com/office/drawing/2010/main"/>
              </a:ext>
            </a:extLst>
          </a:blip>
          <a:srcRect l="-5839"/>
          <a:stretch/>
        </p:blipFill>
        <p:spPr>
          <a:xfrm>
            <a:off x="9591543" y="3108966"/>
            <a:ext cx="1680960" cy="843526"/>
          </a:xfrm>
          <a:prstGeom prst="rect">
            <a:avLst/>
          </a:prstGeom>
        </p:spPr>
      </p:pic>
      <p:sp>
        <p:nvSpPr>
          <p:cNvPr id="38" name="TextBox 37">
            <a:extLst>
              <a:ext uri="{FF2B5EF4-FFF2-40B4-BE49-F238E27FC236}">
                <a16:creationId xmlns:a16="http://schemas.microsoft.com/office/drawing/2014/main" xmlns="" id="{0FEEC6D7-6E24-4383-B267-35DC70FF9CC9}"/>
              </a:ext>
            </a:extLst>
          </p:cNvPr>
          <p:cNvSpPr txBox="1"/>
          <p:nvPr/>
        </p:nvSpPr>
        <p:spPr>
          <a:xfrm>
            <a:off x="7733864" y="4029935"/>
            <a:ext cx="1549389" cy="367216"/>
          </a:xfrm>
          <a:prstGeom prst="rect">
            <a:avLst/>
          </a:prstGeom>
          <a:noFill/>
        </p:spPr>
        <p:txBody>
          <a:bodyPr wrap="square">
            <a:spAutoFit/>
          </a:bodyPr>
          <a:lstStyle/>
          <a:p>
            <a:pPr marL="0" marR="0">
              <a:lnSpc>
                <a:spcPct val="107000"/>
              </a:lnSpc>
              <a:spcBef>
                <a:spcPts val="0"/>
              </a:spcBef>
              <a:spcAft>
                <a:spcPts val="50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40km/h</a:t>
            </a:r>
          </a:p>
        </p:txBody>
      </p:sp>
      <p:sp>
        <p:nvSpPr>
          <p:cNvPr id="39" name="TextBox 38">
            <a:extLst>
              <a:ext uri="{FF2B5EF4-FFF2-40B4-BE49-F238E27FC236}">
                <a16:creationId xmlns:a16="http://schemas.microsoft.com/office/drawing/2014/main" xmlns="" id="{A60E2A67-2753-4C66-9835-56C13D7CA089}"/>
              </a:ext>
            </a:extLst>
          </p:cNvPr>
          <p:cNvSpPr txBox="1"/>
          <p:nvPr/>
        </p:nvSpPr>
        <p:spPr>
          <a:xfrm>
            <a:off x="3294021" y="4025936"/>
            <a:ext cx="1549389" cy="367216"/>
          </a:xfrm>
          <a:prstGeom prst="rect">
            <a:avLst/>
          </a:prstGeom>
          <a:noFill/>
        </p:spPr>
        <p:txBody>
          <a:bodyPr wrap="square">
            <a:spAutoFit/>
          </a:bodyPr>
          <a:lstStyle/>
          <a:p>
            <a:pPr marL="0" marR="0">
              <a:lnSpc>
                <a:spcPct val="107000"/>
              </a:lnSpc>
              <a:spcBef>
                <a:spcPts val="0"/>
              </a:spcBef>
              <a:spcAft>
                <a:spcPts val="50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60km/h</a:t>
            </a:r>
          </a:p>
        </p:txBody>
      </p:sp>
      <p:cxnSp>
        <p:nvCxnSpPr>
          <p:cNvPr id="11" name="Straight Connector 10">
            <a:extLst>
              <a:ext uri="{FF2B5EF4-FFF2-40B4-BE49-F238E27FC236}">
                <a16:creationId xmlns:a16="http://schemas.microsoft.com/office/drawing/2014/main" xmlns="" id="{569B2085-08D8-40C6-A900-FBC954738328}"/>
              </a:ext>
            </a:extLst>
          </p:cNvPr>
          <p:cNvCxnSpPr>
            <a:cxnSpLocks/>
          </p:cNvCxnSpPr>
          <p:nvPr/>
        </p:nvCxnSpPr>
        <p:spPr>
          <a:xfrm>
            <a:off x="2209800" y="3810000"/>
            <a:ext cx="0" cy="1143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1FA1D454-0E5F-4A97-8873-BFE4E1F4547F}"/>
              </a:ext>
            </a:extLst>
          </p:cNvPr>
          <p:cNvCxnSpPr/>
          <p:nvPr/>
        </p:nvCxnSpPr>
        <p:spPr>
          <a:xfrm>
            <a:off x="5715000" y="3810000"/>
            <a:ext cx="0" cy="7362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F25B56D2-A2A6-4249-9CDB-3509A93F6F5C}"/>
              </a:ext>
            </a:extLst>
          </p:cNvPr>
          <p:cNvCxnSpPr>
            <a:cxnSpLocks/>
          </p:cNvCxnSpPr>
          <p:nvPr/>
        </p:nvCxnSpPr>
        <p:spPr>
          <a:xfrm flipH="1">
            <a:off x="10432023" y="3810000"/>
            <a:ext cx="7377" cy="1143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32D784B4-7508-45BD-8001-E987F5B0201F}"/>
              </a:ext>
            </a:extLst>
          </p:cNvPr>
          <p:cNvCxnSpPr/>
          <p:nvPr/>
        </p:nvCxnSpPr>
        <p:spPr>
          <a:xfrm>
            <a:off x="2209800" y="4572000"/>
            <a:ext cx="3505200"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518DBD86-22E7-4B36-99CF-BDD88EC1DDE1}"/>
              </a:ext>
            </a:extLst>
          </p:cNvPr>
          <p:cNvCxnSpPr>
            <a:cxnSpLocks/>
          </p:cNvCxnSpPr>
          <p:nvPr/>
        </p:nvCxnSpPr>
        <p:spPr>
          <a:xfrm>
            <a:off x="2209800" y="4953000"/>
            <a:ext cx="8229600"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33E6022A-794B-4512-B318-5BAB55EDE201}"/>
              </a:ext>
            </a:extLst>
          </p:cNvPr>
          <p:cNvSpPr txBox="1"/>
          <p:nvPr/>
        </p:nvSpPr>
        <p:spPr>
          <a:xfrm>
            <a:off x="3501229" y="4585784"/>
            <a:ext cx="1549389" cy="367216"/>
          </a:xfrm>
          <a:prstGeom prst="rect">
            <a:avLst/>
          </a:prstGeom>
          <a:noFill/>
        </p:spPr>
        <p:txBody>
          <a:bodyPr wrap="square">
            <a:spAutoFit/>
          </a:bodyPr>
          <a:lstStyle/>
          <a:p>
            <a:pPr marL="0" marR="0">
              <a:lnSpc>
                <a:spcPct val="107000"/>
              </a:lnSpc>
              <a:spcBef>
                <a:spcPts val="0"/>
              </a:spcBef>
              <a:spcAft>
                <a:spcPts val="50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1h</a:t>
            </a:r>
          </a:p>
        </p:txBody>
      </p:sp>
      <p:sp>
        <p:nvSpPr>
          <p:cNvPr id="58" name="TextBox 57">
            <a:extLst>
              <a:ext uri="{FF2B5EF4-FFF2-40B4-BE49-F238E27FC236}">
                <a16:creationId xmlns:a16="http://schemas.microsoft.com/office/drawing/2014/main" xmlns="" id="{A0EEC8A4-302F-4A63-9E05-9EAFC6F99024}"/>
              </a:ext>
            </a:extLst>
          </p:cNvPr>
          <p:cNvSpPr txBox="1"/>
          <p:nvPr/>
        </p:nvSpPr>
        <p:spPr>
          <a:xfrm>
            <a:off x="5923940" y="4927079"/>
            <a:ext cx="1549389" cy="367216"/>
          </a:xfrm>
          <a:prstGeom prst="rect">
            <a:avLst/>
          </a:prstGeom>
          <a:noFill/>
        </p:spPr>
        <p:txBody>
          <a:bodyPr wrap="square">
            <a:spAutoFit/>
          </a:bodyPr>
          <a:lstStyle/>
          <a:p>
            <a:pPr marL="0" marR="0">
              <a:lnSpc>
                <a:spcPct val="107000"/>
              </a:lnSpc>
              <a:spcBef>
                <a:spcPts val="0"/>
              </a:spcBef>
              <a:spcAft>
                <a:spcPts val="50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2,5h</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37C8B62C-8BD0-45EA-B6AF-3374B6084EF6}"/>
                  </a:ext>
                </a:extLst>
              </p:cNvPr>
              <p:cNvSpPr txBox="1"/>
              <p:nvPr/>
            </p:nvSpPr>
            <p:spPr>
              <a:xfrm>
                <a:off x="5181601" y="5839856"/>
                <a:ext cx="6668720" cy="702565"/>
              </a:xfrm>
              <a:prstGeom prst="rect">
                <a:avLst/>
              </a:prstGeom>
              <a:noFill/>
            </p:spPr>
            <p:txBody>
              <a:bodyPr wrap="square" lIns="0" tIns="0" rIns="0" bIns="0" rtlCol="0">
                <a:spAutoFit/>
              </a:bodyPr>
              <a:lstStyle/>
              <a:p>
                <a14:m>
                  <m:oMath xmlns:m="http://schemas.openxmlformats.org/officeDocument/2006/math">
                    <m:r>
                      <a:rPr lang="en-US" sz="3000" b="0" i="1" smtClean="0">
                        <a:latin typeface="Cambria Math" panose="02040503050406030204" pitchFamily="18" charset="0"/>
                      </a:rPr>
                      <m:t>𝑣</m:t>
                    </m:r>
                    <m:r>
                      <a:rPr lang="en-US" sz="3000" b="0" i="1" baseline="-25000" smtClean="0">
                        <a:latin typeface="Cambria Math" panose="02040503050406030204" pitchFamily="18" charset="0"/>
                      </a:rPr>
                      <m:t>𝑡𝑏</m:t>
                    </m:r>
                    <m:r>
                      <a:rPr lang="en-US" sz="3000" i="1" smtClean="0">
                        <a:latin typeface="Cambria Math" panose="02040503050406030204" pitchFamily="18" charset="0"/>
                      </a:rPr>
                      <m:t>=</m:t>
                    </m:r>
                    <m:f>
                      <m:fPr>
                        <m:ctrlPr>
                          <a:rPr lang="en-US" sz="3000" i="1" smtClean="0">
                            <a:latin typeface="Cambria Math"/>
                          </a:rPr>
                        </m:ctrlPr>
                      </m:fPr>
                      <m:num>
                        <m:r>
                          <a:rPr lang="en-US" sz="3000" i="1">
                            <a:latin typeface="Cambria Math" panose="02040503050406030204" pitchFamily="18" charset="0"/>
                          </a:rPr>
                          <m:t>𝑣</m:t>
                        </m:r>
                        <m:r>
                          <a:rPr lang="en-US" sz="3000" i="1" baseline="-25000">
                            <a:latin typeface="Cambria Math" panose="02040503050406030204" pitchFamily="18" charset="0"/>
                          </a:rPr>
                          <m:t>1</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𝑡</m:t>
                        </m:r>
                        <m:r>
                          <a:rPr lang="en-US" sz="3000" i="1" baseline="-25000">
                            <a:latin typeface="Cambria Math" panose="02040503050406030204" pitchFamily="18" charset="0"/>
                            <a:ea typeface="Cambria Math" panose="02040503050406030204" pitchFamily="18" charset="0"/>
                          </a:rPr>
                          <m:t>1</m:t>
                        </m:r>
                        <m:r>
                          <a:rPr lang="en-US" sz="3000" b="0" i="1" smtClean="0">
                            <a:latin typeface="Cambria Math" panose="02040503050406030204" pitchFamily="18" charset="0"/>
                            <a:ea typeface="Cambria Math" panose="02040503050406030204" pitchFamily="18" charset="0"/>
                          </a:rPr>
                          <m:t>+</m:t>
                        </m:r>
                        <m:r>
                          <a:rPr lang="en-US" sz="3000" i="1">
                            <a:latin typeface="Cambria Math" panose="02040503050406030204" pitchFamily="18" charset="0"/>
                          </a:rPr>
                          <m:t>𝑣</m:t>
                        </m:r>
                        <m:r>
                          <a:rPr lang="en-US" sz="3000" b="0" i="1" baseline="-25000" smtClean="0">
                            <a:latin typeface="Cambria Math" panose="02040503050406030204" pitchFamily="18" charset="0"/>
                          </a:rPr>
                          <m:t>2</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𝑡</m:t>
                        </m:r>
                        <m:r>
                          <a:rPr lang="en-US" sz="3000" i="1" baseline="-25000">
                            <a:latin typeface="Cambria Math" panose="02040503050406030204" pitchFamily="18" charset="0"/>
                            <a:ea typeface="Cambria Math" panose="02040503050406030204" pitchFamily="18" charset="0"/>
                          </a:rPr>
                          <m:t>1</m:t>
                        </m:r>
                      </m:num>
                      <m:den>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𝑡</m:t>
                        </m:r>
                        <m:r>
                          <a:rPr lang="en-US" sz="3000" i="1" baseline="-25000">
                            <a:latin typeface="Cambria Math" panose="02040503050406030204" pitchFamily="18" charset="0"/>
                            <a:ea typeface="Cambria Math" panose="02040503050406030204" pitchFamily="18" charset="0"/>
                          </a:rPr>
                          <m:t>1</m:t>
                        </m:r>
                        <m:r>
                          <a:rPr lang="en-US" sz="3000" b="0" i="1" smtClean="0">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𝑡</m:t>
                        </m:r>
                        <m:r>
                          <a:rPr lang="en-US" sz="3000" b="0" i="1" baseline="-25000" smtClean="0">
                            <a:latin typeface="Cambria Math" panose="02040503050406030204" pitchFamily="18" charset="0"/>
                            <a:ea typeface="Cambria Math" panose="02040503050406030204" pitchFamily="18" charset="0"/>
                          </a:rPr>
                          <m:t>2</m:t>
                        </m:r>
                      </m:den>
                    </m:f>
                    <m:r>
                      <a:rPr lang="en-US" sz="3000" b="0" i="1" smtClean="0">
                        <a:latin typeface="Cambria Math" panose="02040503050406030204" pitchFamily="18" charset="0"/>
                      </a:rPr>
                      <m:t>=</m:t>
                    </m:r>
                    <m:f>
                      <m:fPr>
                        <m:ctrlPr>
                          <a:rPr lang="en-US" sz="3000" i="1">
                            <a:latin typeface="Cambria Math"/>
                          </a:rPr>
                        </m:ctrlPr>
                      </m:fPr>
                      <m:num>
                        <m:r>
                          <a:rPr lang="en-US" sz="3000" b="0" i="1" smtClean="0">
                            <a:latin typeface="Cambria Math" panose="02040503050406030204" pitchFamily="18" charset="0"/>
                          </a:rPr>
                          <m:t>60.1</m:t>
                        </m:r>
                        <m:r>
                          <a:rPr lang="en-US" sz="3000" i="1">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40. 1,5</m:t>
                        </m:r>
                      </m:num>
                      <m:den>
                        <m:r>
                          <a:rPr lang="en-US" sz="3000" b="0" i="1" smtClean="0">
                            <a:latin typeface="Cambria Math" panose="02040503050406030204" pitchFamily="18" charset="0"/>
                            <a:ea typeface="Cambria Math" panose="02040503050406030204" pitchFamily="18" charset="0"/>
                          </a:rPr>
                          <m:t>1</m:t>
                        </m:r>
                        <m:r>
                          <a:rPr lang="en-US" sz="3000" i="1">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1,5</m:t>
                        </m:r>
                      </m:den>
                    </m:f>
                    <m:r>
                      <a:rPr lang="en-US" sz="3000" b="0" i="1" smtClean="0">
                        <a:latin typeface="Cambria Math" panose="02040503050406030204" pitchFamily="18" charset="0"/>
                      </a:rPr>
                      <m:t>=</m:t>
                    </m:r>
                  </m:oMath>
                </a14:m>
                <a:r>
                  <a:rPr lang="en-US" sz="3000">
                    <a:latin typeface="Arial" panose="020B0604020202020204" pitchFamily="34" charset="0"/>
                    <a:cs typeface="Arial" panose="020B0604020202020204" pitchFamily="34" charset="0"/>
                  </a:rPr>
                  <a:t> 48 km/h</a:t>
                </a:r>
              </a:p>
            </p:txBody>
          </p:sp>
        </mc:Choice>
        <mc:Fallback xmlns="">
          <p:sp>
            <p:nvSpPr>
              <p:cNvPr id="2" name="TextBox 1">
                <a:extLst>
                  <a:ext uri="{FF2B5EF4-FFF2-40B4-BE49-F238E27FC236}">
                    <a16:creationId xmlns:a16="http://schemas.microsoft.com/office/drawing/2014/main" id="{37C8B62C-8BD0-45EA-B6AF-3374B6084EF6}"/>
                  </a:ext>
                </a:extLst>
              </p:cNvPr>
              <p:cNvSpPr txBox="1">
                <a:spLocks noRot="1" noChangeAspect="1" noMove="1" noResize="1" noEditPoints="1" noAdjustHandles="1" noChangeArrowheads="1" noChangeShapeType="1" noTextEdit="1"/>
              </p:cNvSpPr>
              <p:nvPr/>
            </p:nvSpPr>
            <p:spPr>
              <a:xfrm>
                <a:off x="5181601" y="5839856"/>
                <a:ext cx="6668720" cy="702565"/>
              </a:xfrm>
              <a:prstGeom prst="rect">
                <a:avLst/>
              </a:prstGeom>
              <a:blipFill>
                <a:blip r:embed="rId7"/>
                <a:stretch>
                  <a:fillRect t="-4348" b="-12174"/>
                </a:stretch>
              </a:blipFill>
            </p:spPr>
            <p:txBody>
              <a:bodyPr/>
              <a:lstStyle/>
              <a:p>
                <a:r>
                  <a:rPr lang="en-US">
                    <a:noFill/>
                  </a:rPr>
                  <a:t> </a:t>
                </a:r>
              </a:p>
            </p:txBody>
          </p:sp>
        </mc:Fallback>
      </mc:AlternateContent>
    </p:spTree>
    <p:extLst>
      <p:ext uri="{BB962C8B-B14F-4D97-AF65-F5344CB8AC3E}">
        <p14:creationId xmlns:p14="http://schemas.microsoft.com/office/powerpoint/2010/main" val="8319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xmlns="" id="{4E96AAFB-B121-4808-B960-F38F2FA71C07}"/>
              </a:ext>
            </a:extLst>
          </p:cNvPr>
          <p:cNvSpPr txBox="1">
            <a:spLocks noChangeArrowheads="1"/>
          </p:cNvSpPr>
          <p:nvPr/>
        </p:nvSpPr>
        <p:spPr bwMode="auto">
          <a:xfrm>
            <a:off x="1146038" y="643781"/>
            <a:ext cx="7159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Vận dụng công thức tính tốc độ, vận tốc</a:t>
            </a:r>
            <a:endParaRPr lang="en-US" altLang="en-US" sz="260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xmlns="" id="{38AE735F-044F-4B4A-8BD3-E414667F6868}"/>
              </a:ext>
            </a:extLst>
          </p:cNvPr>
          <p:cNvGrpSpPr/>
          <p:nvPr/>
        </p:nvGrpSpPr>
        <p:grpSpPr>
          <a:xfrm>
            <a:off x="-29497" y="65600"/>
            <a:ext cx="9325897" cy="542538"/>
            <a:chOff x="74035" y="2231322"/>
            <a:chExt cx="9268114" cy="757342"/>
          </a:xfrm>
        </p:grpSpPr>
        <p:grpSp>
          <p:nvGrpSpPr>
            <p:cNvPr id="15" name="Group 70">
              <a:extLst>
                <a:ext uri="{FF2B5EF4-FFF2-40B4-BE49-F238E27FC236}">
                  <a16:creationId xmlns:a16="http://schemas.microsoft.com/office/drawing/2014/main" xmlns="" id="{B85B34CF-BB48-4893-841B-4E79C338F596}"/>
                </a:ext>
              </a:extLst>
            </p:cNvPr>
            <p:cNvGrpSpPr>
              <a:grpSpLocks/>
            </p:cNvGrpSpPr>
            <p:nvPr/>
          </p:nvGrpSpPr>
          <p:grpSpPr bwMode="auto">
            <a:xfrm>
              <a:off x="286106" y="2280389"/>
              <a:ext cx="9056043" cy="708275"/>
              <a:chOff x="564746" y="3403331"/>
              <a:chExt cx="4663439" cy="1364238"/>
            </a:xfrm>
          </p:grpSpPr>
          <p:pic>
            <p:nvPicPr>
              <p:cNvPr id="18" name="Picture 17" descr="empty-green-rectangle">
                <a:extLst>
                  <a:ext uri="{FF2B5EF4-FFF2-40B4-BE49-F238E27FC236}">
                    <a16:creationId xmlns:a16="http://schemas.microsoft.com/office/drawing/2014/main" xmlns="" id="{68AA2CBA-6C2B-4B05-832E-497FF2B314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6634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green-top-faded">
                <a:extLst>
                  <a:ext uri="{FF2B5EF4-FFF2-40B4-BE49-F238E27FC236}">
                    <a16:creationId xmlns:a16="http://schemas.microsoft.com/office/drawing/2014/main" xmlns="" id="{7C2A6411-181B-4ED2-9D8D-C505B331DC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xmlns="" id="{CA563C22-BBFB-40BA-B085-4AA07AF070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a16="http://schemas.microsoft.com/office/drawing/2014/main" xmlns="" id="{B62B0797-BF52-4D7E-B0DA-F38E214FA307}"/>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Độ dịch chuyển tổng hợp – Vận tốc tổng hợp</a:t>
              </a:r>
              <a:endParaRPr lang="en-US" sz="2800" dirty="0">
                <a:cs typeface="Arial" panose="020B0604020202020204" pitchFamily="34" charset="0"/>
              </a:endParaRPr>
            </a:p>
          </p:txBody>
        </p:sp>
      </p:grpSp>
      <p:grpSp>
        <p:nvGrpSpPr>
          <p:cNvPr id="20" name="Group 19">
            <a:extLst>
              <a:ext uri="{FF2B5EF4-FFF2-40B4-BE49-F238E27FC236}">
                <a16:creationId xmlns:a16="http://schemas.microsoft.com/office/drawing/2014/main" xmlns="" id="{F7CB1807-F721-4910-98E4-DFF6178D6341}"/>
              </a:ext>
            </a:extLst>
          </p:cNvPr>
          <p:cNvGrpSpPr/>
          <p:nvPr/>
        </p:nvGrpSpPr>
        <p:grpSpPr>
          <a:xfrm>
            <a:off x="338942" y="731676"/>
            <a:ext cx="785094" cy="325264"/>
            <a:chOff x="5867400" y="402866"/>
            <a:chExt cx="785094" cy="406303"/>
          </a:xfrm>
        </p:grpSpPr>
        <p:sp>
          <p:nvSpPr>
            <p:cNvPr id="21" name="Arrow: Pentagon 20">
              <a:extLst>
                <a:ext uri="{FF2B5EF4-FFF2-40B4-BE49-F238E27FC236}">
                  <a16:creationId xmlns:a16="http://schemas.microsoft.com/office/drawing/2014/main" xmlns="" id="{BAC4890C-3B6E-48F7-9E0E-A4A9125424C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Chevron 21">
              <a:extLst>
                <a:ext uri="{FF2B5EF4-FFF2-40B4-BE49-F238E27FC236}">
                  <a16:creationId xmlns:a16="http://schemas.microsoft.com/office/drawing/2014/main" xmlns="" id="{BF9D635D-11E8-4CF4-AC15-5E6ED6F8A81B}"/>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8" name="Picture 4" descr="empty-blue-rectangle">
            <a:extLst>
              <a:ext uri="{FF2B5EF4-FFF2-40B4-BE49-F238E27FC236}">
                <a16:creationId xmlns:a16="http://schemas.microsoft.com/office/drawing/2014/main" xmlns="" id="{DF823B9A-88EF-45EA-A168-A1292E2E2E41}"/>
              </a:ext>
            </a:extLst>
          </p:cNvPr>
          <p:cNvPicPr>
            <a:picLocks noChangeAspect="1" noChangeArrowheads="1"/>
          </p:cNvPicPr>
          <p:nvPr/>
        </p:nvPicPr>
        <p:blipFill>
          <a:blip r:embed="rId4"/>
          <a:srcRect/>
          <a:stretch>
            <a:fillRect/>
          </a:stretch>
        </p:blipFill>
        <p:spPr bwMode="auto">
          <a:xfrm>
            <a:off x="183896" y="1208471"/>
            <a:ext cx="6293106" cy="4979876"/>
          </a:xfrm>
          <a:prstGeom prst="rect">
            <a:avLst/>
          </a:prstGeom>
          <a:noFill/>
          <a:ln w="9525">
            <a:noFill/>
            <a:miter lim="800000"/>
            <a:headEnd/>
            <a:tailEnd/>
          </a:ln>
        </p:spPr>
      </p:pic>
      <p:sp>
        <p:nvSpPr>
          <p:cNvPr id="30" name="TextBox 29">
            <a:extLst>
              <a:ext uri="{FF2B5EF4-FFF2-40B4-BE49-F238E27FC236}">
                <a16:creationId xmlns:a16="http://schemas.microsoft.com/office/drawing/2014/main" xmlns="" id="{518A24E2-7FFB-48A2-8ADF-B67217E3A7C6}"/>
              </a:ext>
            </a:extLst>
          </p:cNvPr>
          <p:cNvSpPr txBox="1"/>
          <p:nvPr/>
        </p:nvSpPr>
        <p:spPr>
          <a:xfrm>
            <a:off x="586593" y="1469298"/>
            <a:ext cx="5412533" cy="4832092"/>
          </a:xfrm>
          <a:prstGeom prst="rect">
            <a:avLst/>
          </a:prstGeom>
          <a:noFill/>
        </p:spPr>
        <p:txBody>
          <a:bodyPr wrap="square">
            <a:spAutoFit/>
          </a:bodyPr>
          <a:lstStyle/>
          <a:p>
            <a:pPr algn="just"/>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a:t>
            </a:r>
            <a:r>
              <a:rPr lang="en-US" sz="22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2</a:t>
            </a: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Trong một giải đua xe đạp, đài truyền hình phải cử các mô tô chạy theo các vận động viên để ghi hình chặng đua. Khi mô tô đang quay hình vận động viên cuối cùng, vận động viên dẫn đầu đang cách xe mô tô một đoạn 10 km. Xe mô tô tiếp tục chạy để quay hình các vận động viên khác và bắt kịp vận động viên dẫn đầu sau 30 phút. Tính tốc độ của vận động viên dẫn đầu, xem như các xe chuyển động với tốc độ không đổi trong quá trình nói trên và biết tốc độ của xe mô tô là 60 km/h.</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a:p>
            <a:pPr marL="0" marR="0" algn="just">
              <a:spcBef>
                <a:spcPts val="0"/>
              </a:spcBef>
            </a:pP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31" name="Picture 30">
            <a:extLst>
              <a:ext uri="{FF2B5EF4-FFF2-40B4-BE49-F238E27FC236}">
                <a16:creationId xmlns:a16="http://schemas.microsoft.com/office/drawing/2014/main" xmlns="" id="{1F06AA85-74B1-4638-9FE0-C0ADF179997C}"/>
              </a:ext>
            </a:extLst>
          </p:cNvPr>
          <p:cNvPicPr>
            <a:picLocks noChangeAspect="1"/>
          </p:cNvPicPr>
          <p:nvPr/>
        </p:nvPicPr>
        <p:blipFill>
          <a:blip r:embed="rId5"/>
          <a:stretch>
            <a:fillRect/>
          </a:stretch>
        </p:blipFill>
        <p:spPr>
          <a:xfrm>
            <a:off x="6742533" y="1242630"/>
            <a:ext cx="5107733" cy="5087663"/>
          </a:xfrm>
          <a:prstGeom prst="rect">
            <a:avLst/>
          </a:prstGeom>
        </p:spPr>
      </p:pic>
    </p:spTree>
    <p:extLst>
      <p:ext uri="{BB962C8B-B14F-4D97-AF65-F5344CB8AC3E}">
        <p14:creationId xmlns:p14="http://schemas.microsoft.com/office/powerpoint/2010/main" val="106982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riding bikes&#10;&#10;Description automatically generated with low confidence">
            <a:extLst>
              <a:ext uri="{FF2B5EF4-FFF2-40B4-BE49-F238E27FC236}">
                <a16:creationId xmlns:a16="http://schemas.microsoft.com/office/drawing/2014/main" xmlns="" id="{7ED429DE-0C08-4EF6-AD16-D41BC48D0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6527" y="2031319"/>
            <a:ext cx="2438405" cy="646177"/>
          </a:xfrm>
          <a:prstGeom prst="rect">
            <a:avLst/>
          </a:prstGeom>
        </p:spPr>
      </p:pic>
      <p:pic>
        <p:nvPicPr>
          <p:cNvPr id="14" name="Picture 13" descr="A person on a motorcycle&#10;&#10;Description automatically generated with medium confidence">
            <a:extLst>
              <a:ext uri="{FF2B5EF4-FFF2-40B4-BE49-F238E27FC236}">
                <a16:creationId xmlns:a16="http://schemas.microsoft.com/office/drawing/2014/main" xmlns="" id="{65D1927B-9625-4EE4-8F84-AE828232229B}"/>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6667" r="95778">
                        <a14:foregroundMark x1="6667" y1="66000" x2="6667" y2="66000"/>
                        <a14:foregroundMark x1="93333" y1="75556" x2="93333" y2="75556"/>
                        <a14:foregroundMark x1="95778" y1="74889" x2="95778" y2="74889"/>
                        <a14:foregroundMark x1="92000" y1="80667" x2="92000" y2="80667"/>
                        <a14:foregroundMark x1="88667" y1="82222" x2="88667" y2="82222"/>
                        <a14:foregroundMark x1="77333" y1="72000" x2="77333" y2="72000"/>
                        <a14:foregroundMark x1="78667" y1="75111" x2="78667" y2="75111"/>
                        <a14:foregroundMark x1="14000" y1="61111" x2="14000" y2="61111"/>
                        <a14:foregroundMark x1="11111" y1="68889" x2="11111" y2="68889"/>
                        <a14:foregroundMark x1="17556" y1="64889" x2="17556" y2="64889"/>
                        <a14:foregroundMark x1="14222" y1="68000" x2="14222" y2="68000"/>
                        <a14:foregroundMark x1="29778" y1="74000" x2="29778" y2="74000"/>
                        <a14:foregroundMark x1="22444" y1="82444" x2="22444" y2="82444"/>
                      </a14:backgroundRemoval>
                    </a14:imgEffect>
                  </a14:imgLayer>
                </a14:imgProps>
              </a:ext>
              <a:ext uri="{28A0092B-C50C-407E-A947-70E740481C1C}">
                <a14:useLocalDpi xmlns:a14="http://schemas.microsoft.com/office/drawing/2010/main"/>
              </a:ext>
            </a:extLst>
          </a:blip>
          <a:stretch>
            <a:fillRect/>
          </a:stretch>
        </p:blipFill>
        <p:spPr>
          <a:xfrm>
            <a:off x="871739" y="986233"/>
            <a:ext cx="1158982" cy="1158982"/>
          </a:xfrm>
          <a:prstGeom prst="rect">
            <a:avLst/>
          </a:prstGeom>
        </p:spPr>
      </p:pic>
      <p:cxnSp>
        <p:nvCxnSpPr>
          <p:cNvPr id="17" name="Straight Arrow Connector 16">
            <a:extLst>
              <a:ext uri="{FF2B5EF4-FFF2-40B4-BE49-F238E27FC236}">
                <a16:creationId xmlns:a16="http://schemas.microsoft.com/office/drawing/2014/main" xmlns="" id="{E45E66AA-407E-4182-AF79-C50E17D45B0D}"/>
              </a:ext>
            </a:extLst>
          </p:cNvPr>
          <p:cNvCxnSpPr>
            <a:cxnSpLocks/>
          </p:cNvCxnSpPr>
          <p:nvPr/>
        </p:nvCxnSpPr>
        <p:spPr>
          <a:xfrm>
            <a:off x="914400" y="2701089"/>
            <a:ext cx="1082435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37FCDBCB-5BAF-4647-A293-72FA6CEC9A4F}"/>
              </a:ext>
            </a:extLst>
          </p:cNvPr>
          <p:cNvSpPr txBox="1"/>
          <p:nvPr/>
        </p:nvSpPr>
        <p:spPr>
          <a:xfrm>
            <a:off x="3496413" y="3015540"/>
            <a:ext cx="2438399" cy="367216"/>
          </a:xfrm>
          <a:prstGeom prst="rect">
            <a:avLst/>
          </a:prstGeom>
          <a:noFill/>
        </p:spPr>
        <p:txBody>
          <a:bodyPr wrap="square">
            <a:spAutoFit/>
          </a:bodyPr>
          <a:lstStyle/>
          <a:p>
            <a:pPr marL="0" marR="0" algn="ctr">
              <a:lnSpc>
                <a:spcPct val="107000"/>
              </a:lnSpc>
              <a:spcBef>
                <a:spcPts val="0"/>
              </a:spcBef>
              <a:spcAft>
                <a:spcPts val="50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10km, 30 phút </a:t>
            </a:r>
          </a:p>
        </p:txBody>
      </p:sp>
      <p:cxnSp>
        <p:nvCxnSpPr>
          <p:cNvPr id="20" name="Straight Connector 19">
            <a:extLst>
              <a:ext uri="{FF2B5EF4-FFF2-40B4-BE49-F238E27FC236}">
                <a16:creationId xmlns:a16="http://schemas.microsoft.com/office/drawing/2014/main" xmlns="" id="{E23248CA-8248-4FBC-95DC-BD8EB76267B4}"/>
              </a:ext>
            </a:extLst>
          </p:cNvPr>
          <p:cNvCxnSpPr>
            <a:cxnSpLocks/>
          </p:cNvCxnSpPr>
          <p:nvPr/>
        </p:nvCxnSpPr>
        <p:spPr>
          <a:xfrm>
            <a:off x="1437848" y="2701089"/>
            <a:ext cx="13382" cy="73964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08CB49A-6F80-46FB-8716-288174DD17D0}"/>
              </a:ext>
            </a:extLst>
          </p:cNvPr>
          <p:cNvCxnSpPr>
            <a:cxnSpLocks/>
          </p:cNvCxnSpPr>
          <p:nvPr/>
        </p:nvCxnSpPr>
        <p:spPr>
          <a:xfrm>
            <a:off x="8305800" y="2468116"/>
            <a:ext cx="0" cy="10436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65DC15F9-3C18-42CB-93DC-E94F2058F472}"/>
              </a:ext>
            </a:extLst>
          </p:cNvPr>
          <p:cNvCxnSpPr>
            <a:cxnSpLocks/>
          </p:cNvCxnSpPr>
          <p:nvPr/>
        </p:nvCxnSpPr>
        <p:spPr>
          <a:xfrm>
            <a:off x="1371600" y="3426947"/>
            <a:ext cx="6934200"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A group of people riding bikes&#10;&#10;Description automatically generated with low confidence">
            <a:extLst>
              <a:ext uri="{FF2B5EF4-FFF2-40B4-BE49-F238E27FC236}">
                <a16:creationId xmlns:a16="http://schemas.microsoft.com/office/drawing/2014/main" xmlns="" id="{41BC45FA-A86A-4564-AD6A-A6AFB4DCC6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3817" y="2039739"/>
            <a:ext cx="2438405" cy="646177"/>
          </a:xfrm>
          <a:prstGeom prst="rect">
            <a:avLst/>
          </a:prstGeom>
        </p:spPr>
      </p:pic>
      <p:sp>
        <p:nvSpPr>
          <p:cNvPr id="27" name="Text Box 5">
            <a:extLst>
              <a:ext uri="{FF2B5EF4-FFF2-40B4-BE49-F238E27FC236}">
                <a16:creationId xmlns:a16="http://schemas.microsoft.com/office/drawing/2014/main" xmlns="" id="{E415C849-FC5F-49A8-B936-06A3BB3AC7DB}"/>
              </a:ext>
            </a:extLst>
          </p:cNvPr>
          <p:cNvSpPr txBox="1">
            <a:spLocks noChangeArrowheads="1"/>
          </p:cNvSpPr>
          <p:nvPr/>
        </p:nvSpPr>
        <p:spPr bwMode="auto">
          <a:xfrm>
            <a:off x="1146038" y="643781"/>
            <a:ext cx="7159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Vận dụng công thức tính tốc độ, vận tốc</a:t>
            </a:r>
            <a:endParaRPr lang="en-US" altLang="en-US" sz="2600">
              <a:solidFill>
                <a:srgbClr val="0070C0"/>
              </a:solidFill>
              <a:cs typeface="Arial" panose="020B0604020202020204" pitchFamily="34" charset="0"/>
            </a:endParaRPr>
          </a:p>
        </p:txBody>
      </p:sp>
      <p:grpSp>
        <p:nvGrpSpPr>
          <p:cNvPr id="28" name="Group 27">
            <a:extLst>
              <a:ext uri="{FF2B5EF4-FFF2-40B4-BE49-F238E27FC236}">
                <a16:creationId xmlns:a16="http://schemas.microsoft.com/office/drawing/2014/main" xmlns="" id="{955F87C7-DA27-4949-A152-2F794F6CB4FD}"/>
              </a:ext>
            </a:extLst>
          </p:cNvPr>
          <p:cNvGrpSpPr/>
          <p:nvPr/>
        </p:nvGrpSpPr>
        <p:grpSpPr>
          <a:xfrm>
            <a:off x="-29497" y="65600"/>
            <a:ext cx="9325897" cy="542538"/>
            <a:chOff x="74035" y="2231322"/>
            <a:chExt cx="9268114" cy="757342"/>
          </a:xfrm>
        </p:grpSpPr>
        <p:grpSp>
          <p:nvGrpSpPr>
            <p:cNvPr id="29" name="Group 70">
              <a:extLst>
                <a:ext uri="{FF2B5EF4-FFF2-40B4-BE49-F238E27FC236}">
                  <a16:creationId xmlns:a16="http://schemas.microsoft.com/office/drawing/2014/main" xmlns="" id="{BF3A1D68-ACC0-4E61-85DD-05177F78E15C}"/>
                </a:ext>
              </a:extLst>
            </p:cNvPr>
            <p:cNvGrpSpPr>
              <a:grpSpLocks/>
            </p:cNvGrpSpPr>
            <p:nvPr/>
          </p:nvGrpSpPr>
          <p:grpSpPr bwMode="auto">
            <a:xfrm>
              <a:off x="286106" y="2280389"/>
              <a:ext cx="9056043" cy="708275"/>
              <a:chOff x="564746" y="3403331"/>
              <a:chExt cx="4663439" cy="1364238"/>
            </a:xfrm>
          </p:grpSpPr>
          <p:pic>
            <p:nvPicPr>
              <p:cNvPr id="32" name="Picture 31" descr="empty-green-rectangle">
                <a:extLst>
                  <a:ext uri="{FF2B5EF4-FFF2-40B4-BE49-F238E27FC236}">
                    <a16:creationId xmlns:a16="http://schemas.microsoft.com/office/drawing/2014/main" xmlns="" id="{394D49B4-0BFC-47A8-BC40-F2DC0930C04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4746" y="3403331"/>
                <a:ext cx="46634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green-top-faded">
                <a:extLst>
                  <a:ext uri="{FF2B5EF4-FFF2-40B4-BE49-F238E27FC236}">
                    <a16:creationId xmlns:a16="http://schemas.microsoft.com/office/drawing/2014/main" xmlns="" id="{779E8C21-CD9A-4AEF-A89E-30A71919121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Box 29">
              <a:extLst>
                <a:ext uri="{FF2B5EF4-FFF2-40B4-BE49-F238E27FC236}">
                  <a16:creationId xmlns:a16="http://schemas.microsoft.com/office/drawing/2014/main" xmlns="" id="{52F966BE-A602-4ABF-971A-4BAA178FE0D9}"/>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1" name="Rectangle 1026060">
              <a:extLst>
                <a:ext uri="{FF2B5EF4-FFF2-40B4-BE49-F238E27FC236}">
                  <a16:creationId xmlns:a16="http://schemas.microsoft.com/office/drawing/2014/main" xmlns="" id="{41A36D65-93D6-486A-927D-48191B7B30B0}"/>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Độ dịch chuyển tổng hợp – Vận tốc tổng hợp</a:t>
              </a:r>
              <a:endParaRPr lang="en-US" sz="2800" dirty="0">
                <a:cs typeface="Arial" panose="020B0604020202020204" pitchFamily="34" charset="0"/>
              </a:endParaRPr>
            </a:p>
          </p:txBody>
        </p:sp>
      </p:grpSp>
      <p:grpSp>
        <p:nvGrpSpPr>
          <p:cNvPr id="34" name="Group 33">
            <a:extLst>
              <a:ext uri="{FF2B5EF4-FFF2-40B4-BE49-F238E27FC236}">
                <a16:creationId xmlns:a16="http://schemas.microsoft.com/office/drawing/2014/main" xmlns="" id="{6571931B-9452-4917-BE71-8FBBCFDC537F}"/>
              </a:ext>
            </a:extLst>
          </p:cNvPr>
          <p:cNvGrpSpPr/>
          <p:nvPr/>
        </p:nvGrpSpPr>
        <p:grpSpPr>
          <a:xfrm>
            <a:off x="338942" y="731676"/>
            <a:ext cx="785094" cy="325264"/>
            <a:chOff x="5867400" y="402866"/>
            <a:chExt cx="785094" cy="406303"/>
          </a:xfrm>
        </p:grpSpPr>
        <p:sp>
          <p:nvSpPr>
            <p:cNvPr id="35" name="Arrow: Pentagon 34">
              <a:extLst>
                <a:ext uri="{FF2B5EF4-FFF2-40B4-BE49-F238E27FC236}">
                  <a16:creationId xmlns:a16="http://schemas.microsoft.com/office/drawing/2014/main" xmlns="" id="{0CB754A2-CEF7-47FE-8CD2-67F4FCE76537}"/>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Chevron 35">
              <a:extLst>
                <a:ext uri="{FF2B5EF4-FFF2-40B4-BE49-F238E27FC236}">
                  <a16:creationId xmlns:a16="http://schemas.microsoft.com/office/drawing/2014/main" xmlns="" id="{3E3CBD69-F0E9-454F-89AC-DA00C848856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a:extLst>
              <a:ext uri="{FF2B5EF4-FFF2-40B4-BE49-F238E27FC236}">
                <a16:creationId xmlns:a16="http://schemas.microsoft.com/office/drawing/2014/main" xmlns="" id="{8B450E44-CE48-4586-815E-428C3063CBDC}"/>
              </a:ext>
            </a:extLst>
          </p:cNvPr>
          <p:cNvGrpSpPr/>
          <p:nvPr/>
        </p:nvGrpSpPr>
        <p:grpSpPr>
          <a:xfrm>
            <a:off x="8420126" y="1843416"/>
            <a:ext cx="1014692" cy="504238"/>
            <a:chOff x="5901928" y="1892806"/>
            <a:chExt cx="1014692" cy="504238"/>
          </a:xfrm>
        </p:grpSpPr>
        <p:cxnSp>
          <p:nvCxnSpPr>
            <p:cNvPr id="37" name="Straight Arrow Connector 36">
              <a:extLst>
                <a:ext uri="{FF2B5EF4-FFF2-40B4-BE49-F238E27FC236}">
                  <a16:creationId xmlns:a16="http://schemas.microsoft.com/office/drawing/2014/main" xmlns="" id="{DFA1E615-7819-4284-A3D0-7F3012B23653}"/>
                </a:ext>
              </a:extLst>
            </p:cNvPr>
            <p:cNvCxnSpPr>
              <a:cxnSpLocks/>
            </p:cNvCxnSpPr>
            <p:nvPr/>
          </p:nvCxnSpPr>
          <p:spPr>
            <a:xfrm>
              <a:off x="5901928" y="2397044"/>
              <a:ext cx="71229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A0B8F640-9786-48E5-9158-8943A86D8068}"/>
                    </a:ext>
                  </a:extLst>
                </p:cNvPr>
                <p:cNvSpPr txBox="1"/>
                <p:nvPr/>
              </p:nvSpPr>
              <p:spPr>
                <a:xfrm>
                  <a:off x="6002222" y="1892806"/>
                  <a:ext cx="9143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00B050"/>
                                </a:solidFill>
                                <a:latin typeface="Cambria Math"/>
                              </a:rPr>
                            </m:ctrlPr>
                          </m:accPr>
                          <m:e>
                            <m:sSub>
                              <m:sSubPr>
                                <m:ctrlPr>
                                  <a:rPr lang="en-US" sz="2000" b="1" i="1" smtClean="0">
                                    <a:solidFill>
                                      <a:srgbClr val="00B050"/>
                                    </a:solidFill>
                                    <a:latin typeface="Cambria Math"/>
                                  </a:rPr>
                                </m:ctrlPr>
                              </m:sSubPr>
                              <m:e>
                                <m:r>
                                  <a:rPr lang="en-US" sz="2000" b="1" i="1" smtClean="0">
                                    <a:solidFill>
                                      <a:srgbClr val="00B050"/>
                                    </a:solidFill>
                                    <a:latin typeface="Cambria Math" panose="02040503050406030204" pitchFamily="18" charset="0"/>
                                  </a:rPr>
                                  <m:t>𝒗</m:t>
                                </m:r>
                              </m:e>
                              <m:sub>
                                <m:r>
                                  <a:rPr lang="en-US" sz="2000" b="1" i="1" smtClean="0">
                                    <a:solidFill>
                                      <a:srgbClr val="00B050"/>
                                    </a:solidFill>
                                    <a:latin typeface="Cambria Math" panose="02040503050406030204" pitchFamily="18" charset="0"/>
                                  </a:rPr>
                                  <m:t>𝟐𝟑</m:t>
                                </m:r>
                              </m:sub>
                            </m:sSub>
                          </m:e>
                        </m:acc>
                      </m:oMath>
                    </m:oMathPara>
                  </a14:m>
                  <a:endParaRPr lang="en-US" sz="2000" b="1">
                    <a:solidFill>
                      <a:srgbClr val="00B050"/>
                    </a:solidFill>
                  </a:endParaRPr>
                </a:p>
              </p:txBody>
            </p:sp>
          </mc:Choice>
          <mc:Fallback xmlns="">
            <p:sp>
              <p:nvSpPr>
                <p:cNvPr id="38" name="TextBox 37">
                  <a:extLst>
                    <a:ext uri="{FF2B5EF4-FFF2-40B4-BE49-F238E27FC236}">
                      <a16:creationId xmlns:a16="http://schemas.microsoft.com/office/drawing/2014/main" id="{A0B8F640-9786-48E5-9158-8943A86D8068}"/>
                    </a:ext>
                  </a:extLst>
                </p:cNvPr>
                <p:cNvSpPr txBox="1">
                  <a:spLocks noRot="1" noChangeAspect="1" noMove="1" noResize="1" noEditPoints="1" noAdjustHandles="1" noChangeArrowheads="1" noChangeShapeType="1" noTextEdit="1"/>
                </p:cNvSpPr>
                <p:nvPr/>
              </p:nvSpPr>
              <p:spPr>
                <a:xfrm>
                  <a:off x="6002222" y="1892806"/>
                  <a:ext cx="914398" cy="400110"/>
                </a:xfrm>
                <a:prstGeom prst="rect">
                  <a:avLst/>
                </a:prstGeom>
                <a:blipFill>
                  <a:blip r:embed="rId7"/>
                  <a:stretch>
                    <a:fillRect b="-1515"/>
                  </a:stretch>
                </a:blipFill>
              </p:spPr>
              <p:txBody>
                <a:bodyPr/>
                <a:lstStyle/>
                <a:p>
                  <a:r>
                    <a:rPr lang="en-US">
                      <a:noFill/>
                    </a:rPr>
                    <a:t> </a:t>
                  </a:r>
                </a:p>
              </p:txBody>
            </p:sp>
          </mc:Fallback>
        </mc:AlternateContent>
      </p:grpSp>
      <p:cxnSp>
        <p:nvCxnSpPr>
          <p:cNvPr id="39" name="Straight Arrow Connector 38">
            <a:extLst>
              <a:ext uri="{FF2B5EF4-FFF2-40B4-BE49-F238E27FC236}">
                <a16:creationId xmlns:a16="http://schemas.microsoft.com/office/drawing/2014/main" xmlns="" id="{EAAD71B9-8829-4097-BE53-53799D9E8DF3}"/>
              </a:ext>
            </a:extLst>
          </p:cNvPr>
          <p:cNvCxnSpPr>
            <a:cxnSpLocks/>
          </p:cNvCxnSpPr>
          <p:nvPr/>
        </p:nvCxnSpPr>
        <p:spPr>
          <a:xfrm>
            <a:off x="2116633" y="1665504"/>
            <a:ext cx="14647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83A3BE77-8B21-4DED-9E46-90E51ADF7F85}"/>
                  </a:ext>
                </a:extLst>
              </p:cNvPr>
              <p:cNvSpPr txBox="1"/>
              <p:nvPr/>
            </p:nvSpPr>
            <p:spPr>
              <a:xfrm>
                <a:off x="2044940" y="1176579"/>
                <a:ext cx="9143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0000"/>
                              </a:solidFill>
                              <a:latin typeface="Cambria Math"/>
                            </a:rPr>
                          </m:ctrlPr>
                        </m:accPr>
                        <m:e>
                          <m:sSub>
                            <m:sSubPr>
                              <m:ctrlPr>
                                <a:rPr lang="en-US" sz="2000" b="1" i="1" smtClean="0">
                                  <a:solidFill>
                                    <a:srgbClr val="FF0000"/>
                                  </a:solidFill>
                                  <a:latin typeface="Cambria Math"/>
                                </a:rPr>
                              </m:ctrlPr>
                            </m:sSubPr>
                            <m:e>
                              <m:r>
                                <a:rPr lang="en-US" sz="2000" b="1" i="1" smtClean="0">
                                  <a:solidFill>
                                    <a:srgbClr val="FF0000"/>
                                  </a:solidFill>
                                  <a:latin typeface="Cambria Math" panose="02040503050406030204" pitchFamily="18" charset="0"/>
                                </a:rPr>
                                <m:t>𝒗</m:t>
                              </m:r>
                            </m:e>
                            <m:sub>
                              <m:r>
                                <a:rPr lang="en-US" sz="2000" b="1" i="1" smtClean="0">
                                  <a:solidFill>
                                    <a:srgbClr val="FF0000"/>
                                  </a:solidFill>
                                  <a:latin typeface="Cambria Math" panose="02040503050406030204" pitchFamily="18" charset="0"/>
                                </a:rPr>
                                <m:t>𝟐𝟑</m:t>
                              </m:r>
                            </m:sub>
                          </m:sSub>
                        </m:e>
                      </m:acc>
                    </m:oMath>
                  </m:oMathPara>
                </a14:m>
                <a:endParaRPr lang="en-US" sz="2000" b="1">
                  <a:solidFill>
                    <a:srgbClr val="FF0000"/>
                  </a:solidFill>
                </a:endParaRPr>
              </a:p>
            </p:txBody>
          </p:sp>
        </mc:Choice>
        <mc:Fallback xmlns="">
          <p:sp>
            <p:nvSpPr>
              <p:cNvPr id="40" name="TextBox 39">
                <a:extLst>
                  <a:ext uri="{FF2B5EF4-FFF2-40B4-BE49-F238E27FC236}">
                    <a16:creationId xmlns:a16="http://schemas.microsoft.com/office/drawing/2014/main" id="{83A3BE77-8B21-4DED-9E46-90E51ADF7F85}"/>
                  </a:ext>
                </a:extLst>
              </p:cNvPr>
              <p:cNvSpPr txBox="1">
                <a:spLocks noRot="1" noChangeAspect="1" noMove="1" noResize="1" noEditPoints="1" noAdjustHandles="1" noChangeArrowheads="1" noChangeShapeType="1" noTextEdit="1"/>
              </p:cNvSpPr>
              <p:nvPr/>
            </p:nvSpPr>
            <p:spPr>
              <a:xfrm>
                <a:off x="2044940" y="1176579"/>
                <a:ext cx="914398" cy="400110"/>
              </a:xfrm>
              <a:prstGeom prst="rect">
                <a:avLst/>
              </a:prstGeom>
              <a:blipFill>
                <a:blip r:embed="rId8"/>
                <a:stretch>
                  <a:fillRect b="-1515"/>
                </a:stretch>
              </a:blipFill>
            </p:spPr>
            <p:txBody>
              <a:bodyPr/>
              <a:lstStyle/>
              <a:p>
                <a:r>
                  <a:rPr lang="en-US">
                    <a:noFill/>
                  </a:rPr>
                  <a:t> </a:t>
                </a:r>
              </a:p>
            </p:txBody>
          </p:sp>
        </mc:Fallback>
      </mc:AlternateContent>
      <p:pic>
        <p:nvPicPr>
          <p:cNvPr id="47" name="Picture 46" descr="A group of people riding bikes&#10;&#10;Description automatically generated with low confidence">
            <a:extLst>
              <a:ext uri="{FF2B5EF4-FFF2-40B4-BE49-F238E27FC236}">
                <a16:creationId xmlns:a16="http://schemas.microsoft.com/office/drawing/2014/main" xmlns="" id="{211FE720-2D51-471B-9C58-65230D5B2E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1721" y="2024566"/>
            <a:ext cx="2438405" cy="646177"/>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7F9E9385-8696-4A43-8A2B-970621A0B1DF}"/>
                  </a:ext>
                </a:extLst>
              </p:cNvPr>
              <p:cNvSpPr txBox="1"/>
              <p:nvPr/>
            </p:nvSpPr>
            <p:spPr>
              <a:xfrm>
                <a:off x="2771192" y="1183471"/>
                <a:ext cx="154938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𝟔𝟎</m:t>
                      </m:r>
                      <m:r>
                        <a:rPr lang="en-US" sz="2000" b="1" i="1" smtClean="0">
                          <a:solidFill>
                            <a:srgbClr val="FF0000"/>
                          </a:solidFill>
                          <a:latin typeface="Cambria Math" panose="02040503050406030204" pitchFamily="18" charset="0"/>
                        </a:rPr>
                        <m:t>𝒌𝒎</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𝒉</m:t>
                      </m:r>
                    </m:oMath>
                  </m:oMathPara>
                </a14:m>
                <a:endParaRPr lang="en-US" sz="2000" b="1">
                  <a:solidFill>
                    <a:srgbClr val="FF0000"/>
                  </a:solidFill>
                </a:endParaRPr>
              </a:p>
            </p:txBody>
          </p:sp>
        </mc:Choice>
        <mc:Fallback xmlns="">
          <p:sp>
            <p:nvSpPr>
              <p:cNvPr id="49" name="TextBox 48">
                <a:extLst>
                  <a:ext uri="{FF2B5EF4-FFF2-40B4-BE49-F238E27FC236}">
                    <a16:creationId xmlns:a16="http://schemas.microsoft.com/office/drawing/2014/main" id="{7F9E9385-8696-4A43-8A2B-970621A0B1DF}"/>
                  </a:ext>
                </a:extLst>
              </p:cNvPr>
              <p:cNvSpPr txBox="1">
                <a:spLocks noRot="1" noChangeAspect="1" noMove="1" noResize="1" noEditPoints="1" noAdjustHandles="1" noChangeArrowheads="1" noChangeShapeType="1" noTextEdit="1"/>
              </p:cNvSpPr>
              <p:nvPr/>
            </p:nvSpPr>
            <p:spPr>
              <a:xfrm>
                <a:off x="2771192" y="1183471"/>
                <a:ext cx="1549389" cy="400110"/>
              </a:xfrm>
              <a:prstGeom prst="rect">
                <a:avLst/>
              </a:prstGeom>
              <a:blipFill>
                <a:blip r:embed="rId9"/>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9576934C-97D2-4886-AD83-187CA6D8B8E8}"/>
                  </a:ext>
                </a:extLst>
              </p:cNvPr>
              <p:cNvSpPr txBox="1"/>
              <p:nvPr/>
            </p:nvSpPr>
            <p:spPr>
              <a:xfrm>
                <a:off x="9249936" y="1873762"/>
                <a:ext cx="154938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B050"/>
                          </a:solidFill>
                          <a:latin typeface="Cambria Math" panose="02040503050406030204" pitchFamily="18" charset="0"/>
                        </a:rPr>
                        <m:t>𝟏𝟎</m:t>
                      </m:r>
                      <m:r>
                        <a:rPr lang="en-US" sz="2000" b="1" i="1" smtClean="0">
                          <a:solidFill>
                            <a:srgbClr val="00B050"/>
                          </a:solidFill>
                          <a:latin typeface="Cambria Math" panose="02040503050406030204" pitchFamily="18" charset="0"/>
                        </a:rPr>
                        <m:t>𝒌𝒎</m:t>
                      </m:r>
                      <m:r>
                        <a:rPr lang="en-US" sz="2000" b="1" i="1" smtClean="0">
                          <a:solidFill>
                            <a:srgbClr val="00B050"/>
                          </a:solidFill>
                          <a:latin typeface="Cambria Math" panose="02040503050406030204" pitchFamily="18" charset="0"/>
                        </a:rPr>
                        <m:t>/</m:t>
                      </m:r>
                      <m:r>
                        <a:rPr lang="en-US" sz="2000" b="1" i="1" smtClean="0">
                          <a:solidFill>
                            <a:srgbClr val="00B050"/>
                          </a:solidFill>
                          <a:latin typeface="Cambria Math" panose="02040503050406030204" pitchFamily="18" charset="0"/>
                        </a:rPr>
                        <m:t>𝒉</m:t>
                      </m:r>
                    </m:oMath>
                  </m:oMathPara>
                </a14:m>
                <a:endParaRPr lang="en-US" sz="2000" b="1">
                  <a:solidFill>
                    <a:srgbClr val="00B050"/>
                  </a:solidFill>
                </a:endParaRPr>
              </a:p>
            </p:txBody>
          </p:sp>
        </mc:Choice>
        <mc:Fallback xmlns="">
          <p:sp>
            <p:nvSpPr>
              <p:cNvPr id="50" name="TextBox 49">
                <a:extLst>
                  <a:ext uri="{FF2B5EF4-FFF2-40B4-BE49-F238E27FC236}">
                    <a16:creationId xmlns:a16="http://schemas.microsoft.com/office/drawing/2014/main" id="{9576934C-97D2-4886-AD83-187CA6D8B8E8}"/>
                  </a:ext>
                </a:extLst>
              </p:cNvPr>
              <p:cNvSpPr txBox="1">
                <a:spLocks noRot="1" noChangeAspect="1" noMove="1" noResize="1" noEditPoints="1" noAdjustHandles="1" noChangeArrowheads="1" noChangeShapeType="1" noTextEdit="1"/>
              </p:cNvSpPr>
              <p:nvPr/>
            </p:nvSpPr>
            <p:spPr>
              <a:xfrm>
                <a:off x="9249936" y="1873762"/>
                <a:ext cx="1549389" cy="400110"/>
              </a:xfrm>
              <a:prstGeom prst="rect">
                <a:avLst/>
              </a:prstGeom>
              <a:blipFill>
                <a:blip r:embed="rId10"/>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9789DFFB-1909-4A43-A61F-47EB1E0D8C8F}"/>
                  </a:ext>
                </a:extLst>
              </p:cNvPr>
              <p:cNvSpPr txBox="1"/>
              <p:nvPr/>
            </p:nvSpPr>
            <p:spPr>
              <a:xfrm>
                <a:off x="876994" y="3651875"/>
                <a:ext cx="10389476" cy="1015663"/>
              </a:xfrm>
              <a:prstGeom prst="rect">
                <a:avLst/>
              </a:prstGeom>
              <a:noFill/>
            </p:spPr>
            <p:txBody>
              <a:bodyPr wrap="square">
                <a:spAutoFit/>
              </a:bodyPr>
              <a:lstStyle/>
              <a:p>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Gọi vận tốc của mô tô đối với mặt đường: </a:t>
                </a:r>
                <a14:m>
                  <m:oMath xmlns:m="http://schemas.openxmlformats.org/officeDocument/2006/math">
                    <m:acc>
                      <m:accPr>
                        <m:chr m:val="⃗"/>
                        <m:ctrlPr>
                          <a:rPr lang="en-US" sz="2000" b="1" i="1" smtClean="0">
                            <a:solidFill>
                              <a:srgbClr val="FF0000"/>
                            </a:solidFill>
                            <a:latin typeface="Cambria Math"/>
                          </a:rPr>
                        </m:ctrlPr>
                      </m:accPr>
                      <m:e>
                        <m:sSub>
                          <m:sSubPr>
                            <m:ctrlPr>
                              <a:rPr lang="en-US" sz="2000" b="1" i="1" smtClean="0">
                                <a:solidFill>
                                  <a:srgbClr val="FF0000"/>
                                </a:solidFill>
                                <a:latin typeface="Cambria Math"/>
                              </a:rPr>
                            </m:ctrlPr>
                          </m:sSubPr>
                          <m:e>
                            <m:r>
                              <a:rPr lang="en-US" sz="2000" b="1" i="1" smtClean="0">
                                <a:solidFill>
                                  <a:srgbClr val="FF0000"/>
                                </a:solidFill>
                                <a:latin typeface="Cambria Math" panose="02040503050406030204" pitchFamily="18" charset="0"/>
                              </a:rPr>
                              <m:t>𝒗</m:t>
                            </m:r>
                          </m:e>
                          <m:sub>
                            <m:r>
                              <a:rPr lang="en-US" sz="2000" b="1" i="1" smtClean="0">
                                <a:solidFill>
                                  <a:srgbClr val="FF0000"/>
                                </a:solidFill>
                                <a:latin typeface="Cambria Math" panose="02040503050406030204" pitchFamily="18" charset="0"/>
                              </a:rPr>
                              <m:t>𝟏𝟑</m:t>
                            </m:r>
                          </m:sub>
                        </m:sSub>
                      </m:e>
                    </m:acc>
                  </m:oMath>
                </a14:m>
                <a:endParaRPr lang="en-US" sz="2000" b="1">
                  <a:solidFill>
                    <a:srgbClr val="FF0000"/>
                  </a:solidFill>
                </a:endParaRPr>
              </a:p>
              <a:p>
                <a:pPr marL="0" marR="0"/>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vận tốc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 động viên đua xe đạp đối với mặt đường:</a:t>
                </a:r>
                <a:r>
                  <a:rPr lang="en-US" sz="2000" b="1">
                    <a:solidFill>
                      <a:srgbClr val="FF0000"/>
                    </a:solidFill>
                  </a:rPr>
                  <a:t> </a:t>
                </a:r>
                <a14:m>
                  <m:oMath xmlns:m="http://schemas.openxmlformats.org/officeDocument/2006/math">
                    <m:acc>
                      <m:accPr>
                        <m:chr m:val="⃗"/>
                        <m:ctrlPr>
                          <a:rPr lang="en-US" sz="2000" b="1" i="1" smtClean="0">
                            <a:solidFill>
                              <a:srgbClr val="FF0000"/>
                            </a:solidFill>
                            <a:latin typeface="Cambria Math"/>
                          </a:rPr>
                        </m:ctrlPr>
                      </m:accPr>
                      <m:e>
                        <m:sSub>
                          <m:sSubPr>
                            <m:ctrlPr>
                              <a:rPr lang="en-US" sz="2000" b="1" i="1" smtClean="0">
                                <a:solidFill>
                                  <a:srgbClr val="FF0000"/>
                                </a:solidFill>
                                <a:latin typeface="Cambria Math"/>
                              </a:rPr>
                            </m:ctrlPr>
                          </m:sSubPr>
                          <m:e>
                            <m:r>
                              <a:rPr lang="en-US" sz="2000" b="1" i="1" smtClean="0">
                                <a:solidFill>
                                  <a:srgbClr val="FF0000"/>
                                </a:solidFill>
                                <a:latin typeface="Cambria Math" panose="02040503050406030204" pitchFamily="18" charset="0"/>
                              </a:rPr>
                              <m:t>𝒗</m:t>
                            </m:r>
                          </m:e>
                          <m:sub>
                            <m:r>
                              <a:rPr lang="en-US" sz="2000" b="1" i="1" smtClean="0">
                                <a:solidFill>
                                  <a:srgbClr val="FF0000"/>
                                </a:solidFill>
                                <a:latin typeface="Cambria Math" panose="02040503050406030204" pitchFamily="18" charset="0"/>
                              </a:rPr>
                              <m:t>𝟐𝟑</m:t>
                            </m:r>
                          </m:sub>
                        </m:sSub>
                      </m:e>
                    </m:acc>
                  </m:oMath>
                </a14:m>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 tốc tương đối của xe mô tô đối với vận động viên: </a:t>
                </a:r>
                <a14:m>
                  <m:oMath xmlns:m="http://schemas.openxmlformats.org/officeDocument/2006/math">
                    <m:acc>
                      <m:accPr>
                        <m:chr m:val="⃗"/>
                        <m:ctrlPr>
                          <a:rPr lang="en-US" sz="2000" b="1" i="1" smtClean="0">
                            <a:solidFill>
                              <a:srgbClr val="FF0000"/>
                            </a:solidFill>
                            <a:latin typeface="Cambria Math"/>
                          </a:rPr>
                        </m:ctrlPr>
                      </m:accPr>
                      <m:e>
                        <m:sSub>
                          <m:sSubPr>
                            <m:ctrlPr>
                              <a:rPr lang="en-US" sz="2000" b="1" i="1" smtClean="0">
                                <a:solidFill>
                                  <a:srgbClr val="FF0000"/>
                                </a:solidFill>
                                <a:latin typeface="Cambria Math"/>
                              </a:rPr>
                            </m:ctrlPr>
                          </m:sSubPr>
                          <m:e>
                            <m:r>
                              <a:rPr lang="en-US" sz="2000" b="1" i="1" smtClean="0">
                                <a:solidFill>
                                  <a:srgbClr val="FF0000"/>
                                </a:solidFill>
                                <a:latin typeface="Cambria Math" panose="02040503050406030204" pitchFamily="18" charset="0"/>
                              </a:rPr>
                              <m:t>𝒗</m:t>
                            </m:r>
                          </m:e>
                          <m:sub>
                            <m:r>
                              <a:rPr lang="en-US" sz="2000" b="1" i="1" smtClean="0">
                                <a:solidFill>
                                  <a:srgbClr val="FF0000"/>
                                </a:solidFill>
                                <a:latin typeface="Cambria Math" panose="02040503050406030204" pitchFamily="18" charset="0"/>
                              </a:rPr>
                              <m:t>𝟏𝟐</m:t>
                            </m:r>
                          </m:sub>
                        </m:sSub>
                      </m:e>
                    </m:acc>
                  </m:oMath>
                </a14:m>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2" name="TextBox 51">
                <a:extLst>
                  <a:ext uri="{FF2B5EF4-FFF2-40B4-BE49-F238E27FC236}">
                    <a16:creationId xmlns:a16="http://schemas.microsoft.com/office/drawing/2014/main" id="{9789DFFB-1909-4A43-A61F-47EB1E0D8C8F}"/>
                  </a:ext>
                </a:extLst>
              </p:cNvPr>
              <p:cNvSpPr txBox="1">
                <a:spLocks noRot="1" noChangeAspect="1" noMove="1" noResize="1" noEditPoints="1" noAdjustHandles="1" noChangeArrowheads="1" noChangeShapeType="1" noTextEdit="1"/>
              </p:cNvSpPr>
              <p:nvPr/>
            </p:nvSpPr>
            <p:spPr>
              <a:xfrm>
                <a:off x="876994" y="3651875"/>
                <a:ext cx="10389476" cy="1015663"/>
              </a:xfrm>
              <a:prstGeom prst="rect">
                <a:avLst/>
              </a:prstGeom>
              <a:blipFill>
                <a:blip r:embed="rId11"/>
                <a:stretch>
                  <a:fillRect l="-646" t="-3593"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4812C7E7-0CD5-84E6-A613-4E176BD3B1A3}"/>
                  </a:ext>
                </a:extLst>
              </p:cNvPr>
              <p:cNvSpPr txBox="1"/>
              <p:nvPr/>
            </p:nvSpPr>
            <p:spPr>
              <a:xfrm>
                <a:off x="808844" y="4665887"/>
                <a:ext cx="10389476" cy="1015534"/>
              </a:xfrm>
              <a:prstGeom prst="rect">
                <a:avLst/>
              </a:prstGeom>
              <a:noFill/>
            </p:spPr>
            <p:txBody>
              <a:bodyPr wrap="square">
                <a:spAutoFit/>
              </a:bodyPr>
              <a:lstStyle/>
              <a:p>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Xét trong HQC gắn với vận động viên, thời gian xe mô tô bắt kịp vận động viên: </a:t>
                </a:r>
                <a14:m>
                  <m:oMath xmlns:m="http://schemas.openxmlformats.org/officeDocument/2006/math">
                    <m:r>
                      <a:rPr lang="en-US" sz="2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𝑡</m:t>
                    </m:r>
                    <m:r>
                      <a:rPr lang="en-US" sz="20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n-US" sz="2000" b="0" i="1" smtClean="0">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𝑑</m:t>
                        </m:r>
                      </m:num>
                      <m:den>
                        <m:sSub>
                          <m:sSubPr>
                            <m:ctrlPr>
                              <a:rPr lang="en-US" sz="2000" b="1" i="1">
                                <a:solidFill>
                                  <a:srgbClr val="FF0000"/>
                                </a:solidFill>
                                <a:latin typeface="Cambria Math"/>
                              </a:rPr>
                            </m:ctrlPr>
                          </m:sSubPr>
                          <m:e>
                            <m:r>
                              <a:rPr lang="en-US" sz="2000" b="1" i="1">
                                <a:solidFill>
                                  <a:srgbClr val="FF0000"/>
                                </a:solidFill>
                                <a:latin typeface="Cambria Math" panose="02040503050406030204" pitchFamily="18" charset="0"/>
                              </a:rPr>
                              <m:t>𝒗</m:t>
                            </m:r>
                          </m:e>
                          <m:sub>
                            <m:r>
                              <a:rPr lang="en-US" sz="2000" b="1" i="1">
                                <a:solidFill>
                                  <a:srgbClr val="FF0000"/>
                                </a:solidFill>
                                <a:latin typeface="Cambria Math" panose="02040503050406030204" pitchFamily="18" charset="0"/>
                              </a:rPr>
                              <m:t>𝟏𝟐</m:t>
                            </m:r>
                          </m:sub>
                        </m:sSub>
                      </m:den>
                    </m:f>
                  </m:oMath>
                </a14:m>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đó:</a:t>
                </a:r>
                <a:r>
                  <a:rPr lang="en-US" sz="2000" b="1">
                    <a:solidFill>
                      <a:srgbClr val="FF0000"/>
                    </a:solidFill>
                  </a:rPr>
                  <a:t> </a:t>
                </a:r>
                <a14:m>
                  <m:oMath xmlns:m="http://schemas.openxmlformats.org/officeDocument/2006/math">
                    <m:sSub>
                      <m:sSubPr>
                        <m:ctrlPr>
                          <a:rPr lang="en-US" sz="2000" b="1" i="1">
                            <a:solidFill>
                              <a:srgbClr val="FF0000"/>
                            </a:solidFill>
                            <a:latin typeface="Cambria Math"/>
                          </a:rPr>
                        </m:ctrlPr>
                      </m:sSubPr>
                      <m:e>
                        <m:r>
                          <a:rPr lang="en-US" sz="2000" b="1" i="1">
                            <a:solidFill>
                              <a:srgbClr val="FF0000"/>
                            </a:solidFill>
                            <a:latin typeface="Cambria Math" panose="02040503050406030204" pitchFamily="18" charset="0"/>
                          </a:rPr>
                          <m:t>𝒗</m:t>
                        </m:r>
                      </m:e>
                      <m:sub>
                        <m:r>
                          <a:rPr lang="en-US" sz="2000" b="1" i="1">
                            <a:solidFill>
                              <a:srgbClr val="FF0000"/>
                            </a:solidFill>
                            <a:latin typeface="Cambria Math" panose="02040503050406030204" pitchFamily="18" charset="0"/>
                          </a:rPr>
                          <m:t>𝟏𝟐</m:t>
                        </m:r>
                      </m:sub>
                    </m:sSub>
                  </m:oMath>
                </a14:m>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 </m:t>
                    </m:r>
                    <m:f>
                      <m:fPr>
                        <m:ctrlPr>
                          <a:rPr lang="en-US" sz="2000" b="0" i="1" smtClean="0">
                            <a:solidFill>
                              <a:srgbClr val="000000"/>
                            </a:solidFill>
                            <a:effectLst/>
                            <a:latin typeface="Cambria Math"/>
                            <a:ea typeface="Cambria Math" panose="02040503050406030204" pitchFamily="18" charset="0"/>
                            <a:cs typeface="Times New Roman" panose="02020603050405020304" pitchFamily="18" charset="0"/>
                          </a:rPr>
                        </m:ctrlPr>
                      </m:fPr>
                      <m:num>
                        <m:r>
                          <a:rPr lang="en-US" sz="20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𝑑</m:t>
                        </m:r>
                      </m:num>
                      <m:den>
                        <m:r>
                          <a:rPr lang="en-US"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𝑡</m:t>
                        </m:r>
                      </m:den>
                    </m:f>
                  </m:oMath>
                </a14:m>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a:solidFill>
                      <a:srgbClr val="000000"/>
                    </a:solidFill>
                    <a:ea typeface="Cambria Math" panose="02040503050406030204" pitchFamily="18" charset="0"/>
                    <a:cs typeface="Times New Roman" panose="02020603050405020304" pitchFamily="18" charset="0"/>
                  </a:rPr>
                  <a:t> </a:t>
                </a:r>
                <a14:m>
                  <m:oMath xmlns:m="http://schemas.openxmlformats.org/officeDocument/2006/math">
                    <m:f>
                      <m:fPr>
                        <m:ctrlPr>
                          <a:rPr lang="en-US" sz="2000" i="1">
                            <a:solidFill>
                              <a:srgbClr val="000000"/>
                            </a:solidFill>
                            <a:latin typeface="Cambria Math"/>
                            <a:ea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10</m:t>
                        </m:r>
                      </m:num>
                      <m:den>
                        <m:r>
                          <a:rPr lang="en-US"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0.5</m:t>
                        </m:r>
                      </m:den>
                    </m:f>
                    <m:r>
                      <a:rPr lang="en-US"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=20</m:t>
                    </m:r>
                    <m:r>
                      <a:rPr lang="en-US"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𝑘𝑚</m:t>
                    </m:r>
                    <m:r>
                      <a:rPr lang="en-US"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h</m:t>
                    </m:r>
                  </m:oMath>
                </a14:m>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4812C7E7-0CD5-84E6-A613-4E176BD3B1A3}"/>
                  </a:ext>
                </a:extLst>
              </p:cNvPr>
              <p:cNvSpPr txBox="1">
                <a:spLocks noRot="1" noChangeAspect="1" noMove="1" noResize="1" noEditPoints="1" noAdjustHandles="1" noChangeArrowheads="1" noChangeShapeType="1" noTextEdit="1"/>
              </p:cNvSpPr>
              <p:nvPr/>
            </p:nvSpPr>
            <p:spPr>
              <a:xfrm>
                <a:off x="808844" y="4665887"/>
                <a:ext cx="10389476" cy="1015534"/>
              </a:xfrm>
              <a:prstGeom prst="rect">
                <a:avLst/>
              </a:prstGeom>
              <a:blipFill>
                <a:blip r:embed="rId12"/>
                <a:stretch>
                  <a:fillRect l="-646" b="-29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0FE5009F-F4F1-C1AC-7E1D-6A03B87C0A82}"/>
                  </a:ext>
                </a:extLst>
              </p:cNvPr>
              <p:cNvSpPr txBox="1"/>
              <p:nvPr/>
            </p:nvSpPr>
            <p:spPr>
              <a:xfrm>
                <a:off x="786983" y="5758190"/>
                <a:ext cx="10389476" cy="1015663"/>
              </a:xfrm>
              <a:prstGeom prst="rect">
                <a:avLst/>
              </a:prstGeom>
              <a:noFill/>
            </p:spPr>
            <p:txBody>
              <a:bodyPr wrap="square">
                <a:spAutoFit/>
              </a:bodyPr>
              <a:lstStyle/>
              <a:p>
                <a:pPr marL="0" marR="0"/>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Theo công thức công vận tốc: </a:t>
                </a:r>
                <a14:m>
                  <m:oMath xmlns:m="http://schemas.openxmlformats.org/officeDocument/2006/math">
                    <m:acc>
                      <m:accPr>
                        <m:chr m:val="⃗"/>
                        <m:ctrlPr>
                          <a:rPr lang="en-US" sz="2000" b="1" i="1" smtClean="0">
                            <a:solidFill>
                              <a:srgbClr val="FF0000"/>
                            </a:solidFill>
                            <a:latin typeface="Cambria Math"/>
                          </a:rPr>
                        </m:ctrlPr>
                      </m:accPr>
                      <m:e>
                        <m:sSub>
                          <m:sSubPr>
                            <m:ctrlPr>
                              <a:rPr lang="en-US" sz="2000" b="1" i="1" smtClean="0">
                                <a:solidFill>
                                  <a:srgbClr val="FF0000"/>
                                </a:solidFill>
                                <a:latin typeface="Cambria Math"/>
                              </a:rPr>
                            </m:ctrlPr>
                          </m:sSubPr>
                          <m:e>
                            <m:r>
                              <a:rPr lang="en-US" sz="2000" b="1" i="1" smtClean="0">
                                <a:solidFill>
                                  <a:srgbClr val="FF0000"/>
                                </a:solidFill>
                                <a:latin typeface="Cambria Math" panose="02040503050406030204" pitchFamily="18" charset="0"/>
                              </a:rPr>
                              <m:t>𝒗</m:t>
                            </m:r>
                          </m:e>
                          <m:sub>
                            <m:r>
                              <a:rPr lang="en-US" sz="2000" b="1" i="1" smtClean="0">
                                <a:solidFill>
                                  <a:srgbClr val="FF0000"/>
                                </a:solidFill>
                                <a:latin typeface="Cambria Math" panose="02040503050406030204" pitchFamily="18" charset="0"/>
                              </a:rPr>
                              <m:t>𝟏𝟑</m:t>
                            </m:r>
                          </m:sub>
                        </m:sSub>
                      </m:e>
                    </m:acc>
                  </m:oMath>
                </a14:m>
                <a:r>
                  <a:rPr lang="en-US" sz="2000" b="1">
                    <a:solidFill>
                      <a:srgbClr val="FF0000"/>
                    </a:solidFill>
                  </a:rPr>
                  <a:t> = </a:t>
                </a:r>
                <a14:m>
                  <m:oMath xmlns:m="http://schemas.openxmlformats.org/officeDocument/2006/math">
                    <m:acc>
                      <m:accPr>
                        <m:chr m:val="⃗"/>
                        <m:ctrlPr>
                          <a:rPr lang="en-US" sz="2000" b="1" i="1">
                            <a:solidFill>
                              <a:srgbClr val="FFC000"/>
                            </a:solidFill>
                            <a:latin typeface="Cambria Math"/>
                          </a:rPr>
                        </m:ctrlPr>
                      </m:accPr>
                      <m:e>
                        <m:sSub>
                          <m:sSubPr>
                            <m:ctrlPr>
                              <a:rPr lang="en-US" sz="2000" b="1" i="1">
                                <a:solidFill>
                                  <a:srgbClr val="FFC000"/>
                                </a:solidFill>
                                <a:latin typeface="Cambria Math"/>
                              </a:rPr>
                            </m:ctrlPr>
                          </m:sSubPr>
                          <m:e>
                            <m:r>
                              <a:rPr lang="en-US" sz="2000" b="1" i="1" smtClean="0">
                                <a:solidFill>
                                  <a:srgbClr val="FFC000"/>
                                </a:solidFill>
                                <a:latin typeface="Cambria Math" panose="02040503050406030204" pitchFamily="18" charset="0"/>
                              </a:rPr>
                              <m:t>𝒗</m:t>
                            </m:r>
                          </m:e>
                          <m:sub>
                            <m:r>
                              <a:rPr lang="en-US" sz="2000" b="1" i="1">
                                <a:solidFill>
                                  <a:srgbClr val="FFC000"/>
                                </a:solidFill>
                                <a:latin typeface="Cambria Math" panose="02040503050406030204" pitchFamily="18" charset="0"/>
                              </a:rPr>
                              <m:t>𝟏𝟐</m:t>
                            </m:r>
                          </m:sub>
                        </m:sSub>
                      </m:e>
                    </m:acc>
                    <m:r>
                      <a:rPr lang="en-US" sz="2000" b="1" i="1" smtClean="0">
                        <a:solidFill>
                          <a:srgbClr val="FFC000"/>
                        </a:solidFill>
                        <a:latin typeface="Cambria Math" panose="02040503050406030204" pitchFamily="18" charset="0"/>
                      </a:rPr>
                      <m:t>+</m:t>
                    </m:r>
                    <m:acc>
                      <m:accPr>
                        <m:chr m:val="⃗"/>
                        <m:ctrlPr>
                          <a:rPr lang="en-US" sz="2000" b="1" i="1">
                            <a:solidFill>
                              <a:srgbClr val="00B050"/>
                            </a:solidFill>
                            <a:latin typeface="Cambria Math"/>
                          </a:rPr>
                        </m:ctrlPr>
                      </m:accPr>
                      <m:e>
                        <m:sSub>
                          <m:sSubPr>
                            <m:ctrlPr>
                              <a:rPr lang="en-US" sz="2000" b="1" i="1">
                                <a:solidFill>
                                  <a:srgbClr val="00B050"/>
                                </a:solidFill>
                                <a:latin typeface="Cambria Math"/>
                              </a:rPr>
                            </m:ctrlPr>
                          </m:sSubPr>
                          <m:e>
                            <m:r>
                              <a:rPr lang="en-US" sz="2000" b="1" i="1" smtClean="0">
                                <a:solidFill>
                                  <a:srgbClr val="00B050"/>
                                </a:solidFill>
                                <a:latin typeface="Cambria Math" panose="02040503050406030204" pitchFamily="18" charset="0"/>
                              </a:rPr>
                              <m:t>𝒗</m:t>
                            </m:r>
                          </m:e>
                          <m:sub>
                            <m:r>
                              <a:rPr lang="en-US" sz="2000" b="1" i="1">
                                <a:solidFill>
                                  <a:srgbClr val="00B050"/>
                                </a:solidFill>
                                <a:latin typeface="Cambria Math" panose="02040503050406030204" pitchFamily="18" charset="0"/>
                              </a:rPr>
                              <m:t>𝟐𝟑</m:t>
                            </m:r>
                          </m:sub>
                        </m:sSub>
                      </m:e>
                    </m:acc>
                  </m:oMath>
                </a14:m>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 hai xe chuyển động cùng chiều: </a:t>
                </a:r>
                <a14:m>
                  <m:oMath xmlns:m="http://schemas.openxmlformats.org/officeDocument/2006/math">
                    <m:sSub>
                      <m:sSubPr>
                        <m:ctrlPr>
                          <a:rPr lang="en-US" sz="2000" b="1" i="1" smtClean="0">
                            <a:solidFill>
                              <a:srgbClr val="FF0000"/>
                            </a:solidFill>
                            <a:latin typeface="Cambria Math"/>
                          </a:rPr>
                        </m:ctrlPr>
                      </m:sSubPr>
                      <m:e>
                        <m:r>
                          <a:rPr lang="en-US" sz="2000" b="1" i="1">
                            <a:solidFill>
                              <a:srgbClr val="FF0000"/>
                            </a:solidFill>
                            <a:latin typeface="Cambria Math" panose="02040503050406030204" pitchFamily="18" charset="0"/>
                          </a:rPr>
                          <m:t>𝒗</m:t>
                        </m:r>
                      </m:e>
                      <m:sub>
                        <m:r>
                          <a:rPr lang="en-US" sz="2000" b="1" i="1">
                            <a:solidFill>
                              <a:srgbClr val="FF0000"/>
                            </a:solidFill>
                            <a:latin typeface="Cambria Math" panose="02040503050406030204" pitchFamily="18" charset="0"/>
                          </a:rPr>
                          <m:t>𝟏𝟑</m:t>
                        </m:r>
                      </m:sub>
                    </m:sSub>
                  </m:oMath>
                </a14:m>
                <a:r>
                  <a:rPr lang="en-US" sz="2000" b="1">
                    <a:solidFill>
                      <a:srgbClr val="FF0000"/>
                    </a:solidFill>
                  </a:rPr>
                  <a:t> =</a:t>
                </a:r>
                <a14:m>
                  <m:oMath xmlns:m="http://schemas.openxmlformats.org/officeDocument/2006/math">
                    <m:sSub>
                      <m:sSubPr>
                        <m:ctrlPr>
                          <a:rPr lang="en-US" sz="2000" b="1" i="1">
                            <a:solidFill>
                              <a:srgbClr val="FFC000"/>
                            </a:solidFill>
                            <a:latin typeface="Cambria Math"/>
                          </a:rPr>
                        </m:ctrlPr>
                      </m:sSubPr>
                      <m:e>
                        <m:r>
                          <a:rPr lang="en-US" sz="2000" b="1" i="1">
                            <a:solidFill>
                              <a:srgbClr val="FFC000"/>
                            </a:solidFill>
                            <a:latin typeface="Cambria Math" panose="02040503050406030204" pitchFamily="18" charset="0"/>
                          </a:rPr>
                          <m:t>𝒗</m:t>
                        </m:r>
                      </m:e>
                      <m:sub>
                        <m:r>
                          <a:rPr lang="en-US" sz="2000" b="1" i="1">
                            <a:solidFill>
                              <a:srgbClr val="FFC000"/>
                            </a:solidFill>
                            <a:latin typeface="Cambria Math" panose="02040503050406030204" pitchFamily="18" charset="0"/>
                          </a:rPr>
                          <m:t>𝟏𝟐</m:t>
                        </m:r>
                      </m:sub>
                    </m:sSub>
                    <m:r>
                      <a:rPr lang="en-US" sz="2000" b="1" i="1" smtClean="0">
                        <a:solidFill>
                          <a:srgbClr val="FFC000"/>
                        </a:solidFill>
                        <a:latin typeface="Cambria Math" panose="02040503050406030204" pitchFamily="18" charset="0"/>
                      </a:rPr>
                      <m:t>+</m:t>
                    </m:r>
                    <m:sSub>
                      <m:sSubPr>
                        <m:ctrlPr>
                          <a:rPr lang="en-US" sz="2000" b="1" i="1">
                            <a:solidFill>
                              <a:srgbClr val="00B050"/>
                            </a:solidFill>
                            <a:latin typeface="Cambria Math"/>
                          </a:rPr>
                        </m:ctrlPr>
                      </m:sSubPr>
                      <m:e>
                        <m:r>
                          <a:rPr lang="en-US" sz="2000" b="1" i="1">
                            <a:solidFill>
                              <a:srgbClr val="00B050"/>
                            </a:solidFill>
                            <a:latin typeface="Cambria Math" panose="02040503050406030204" pitchFamily="18" charset="0"/>
                          </a:rPr>
                          <m:t>𝒗</m:t>
                        </m:r>
                      </m:e>
                      <m:sub>
                        <m:r>
                          <a:rPr lang="en-US" sz="2000" b="1" i="1">
                            <a:solidFill>
                              <a:srgbClr val="00B050"/>
                            </a:solidFill>
                            <a:latin typeface="Cambria Math" panose="02040503050406030204" pitchFamily="18" charset="0"/>
                          </a:rPr>
                          <m:t>𝟐𝟑</m:t>
                        </m:r>
                      </m:sub>
                    </m:sSub>
                  </m:oMath>
                </a14:m>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ốc độ của vận động viên dẫn đầu là: </a:t>
                </a:r>
                <a14:m>
                  <m:oMath xmlns:m="http://schemas.openxmlformats.org/officeDocument/2006/math">
                    <m:sSub>
                      <m:sSubPr>
                        <m:ctrlPr>
                          <a:rPr lang="en-US" sz="2000" b="1" i="1" smtClean="0">
                            <a:solidFill>
                              <a:srgbClr val="FF0000"/>
                            </a:solidFill>
                            <a:latin typeface="Cambria Math"/>
                          </a:rPr>
                        </m:ctrlPr>
                      </m:sSubPr>
                      <m:e>
                        <m:r>
                          <a:rPr lang="en-US" sz="2000" b="1" i="1">
                            <a:solidFill>
                              <a:srgbClr val="FF0000"/>
                            </a:solidFill>
                            <a:latin typeface="Cambria Math" panose="02040503050406030204" pitchFamily="18" charset="0"/>
                          </a:rPr>
                          <m:t>𝒗</m:t>
                        </m:r>
                      </m:e>
                      <m:sub>
                        <m:r>
                          <a:rPr lang="en-US" sz="2000" b="1" i="1" smtClean="0">
                            <a:solidFill>
                              <a:srgbClr val="FF0000"/>
                            </a:solidFill>
                            <a:latin typeface="Cambria Math" panose="02040503050406030204" pitchFamily="18" charset="0"/>
                          </a:rPr>
                          <m:t>𝟐</m:t>
                        </m:r>
                        <m:r>
                          <a:rPr lang="en-US" sz="2000" b="1" i="1">
                            <a:solidFill>
                              <a:srgbClr val="FF0000"/>
                            </a:solidFill>
                            <a:latin typeface="Cambria Math" panose="02040503050406030204" pitchFamily="18" charset="0"/>
                          </a:rPr>
                          <m:t>𝟑</m:t>
                        </m:r>
                      </m:sub>
                    </m:sSub>
                  </m:oMath>
                </a14:m>
                <a:r>
                  <a:rPr lang="en-US" sz="2000" b="1">
                    <a:solidFill>
                      <a:srgbClr val="FF0000"/>
                    </a:solidFill>
                  </a:rPr>
                  <a:t> =</a:t>
                </a:r>
                <a14:m>
                  <m:oMath xmlns:m="http://schemas.openxmlformats.org/officeDocument/2006/math">
                    <m:sSub>
                      <m:sSubPr>
                        <m:ctrlPr>
                          <a:rPr lang="en-US" sz="2000" b="1" i="1">
                            <a:solidFill>
                              <a:srgbClr val="FFC000"/>
                            </a:solidFill>
                            <a:latin typeface="Cambria Math"/>
                          </a:rPr>
                        </m:ctrlPr>
                      </m:sSubPr>
                      <m:e>
                        <m:r>
                          <a:rPr lang="en-US" sz="2000" b="1" i="1">
                            <a:solidFill>
                              <a:srgbClr val="FFC000"/>
                            </a:solidFill>
                            <a:latin typeface="Cambria Math" panose="02040503050406030204" pitchFamily="18" charset="0"/>
                          </a:rPr>
                          <m:t>𝒗</m:t>
                        </m:r>
                      </m:e>
                      <m:sub>
                        <m:r>
                          <a:rPr lang="en-US" sz="2000" b="1" i="1">
                            <a:solidFill>
                              <a:srgbClr val="FFC000"/>
                            </a:solidFill>
                            <a:latin typeface="Cambria Math" panose="02040503050406030204" pitchFamily="18" charset="0"/>
                          </a:rPr>
                          <m:t>𝟏</m:t>
                        </m:r>
                        <m:r>
                          <a:rPr lang="en-US" sz="2000" b="1" i="1" smtClean="0">
                            <a:solidFill>
                              <a:srgbClr val="FFC000"/>
                            </a:solidFill>
                            <a:latin typeface="Cambria Math" panose="02040503050406030204" pitchFamily="18" charset="0"/>
                          </a:rPr>
                          <m:t>𝟑</m:t>
                        </m:r>
                      </m:sub>
                    </m:sSub>
                    <m:r>
                      <a:rPr lang="en-US" sz="2000" b="1" i="1" smtClean="0">
                        <a:solidFill>
                          <a:srgbClr val="FFC000"/>
                        </a:solidFill>
                        <a:latin typeface="Cambria Math" panose="02040503050406030204" pitchFamily="18" charset="0"/>
                      </a:rPr>
                      <m:t>−</m:t>
                    </m:r>
                    <m:sSub>
                      <m:sSubPr>
                        <m:ctrlPr>
                          <a:rPr lang="en-US" sz="2000" b="1" i="1">
                            <a:solidFill>
                              <a:srgbClr val="00B050"/>
                            </a:solidFill>
                            <a:latin typeface="Cambria Math"/>
                          </a:rPr>
                        </m:ctrlPr>
                      </m:sSubPr>
                      <m:e>
                        <m:r>
                          <a:rPr lang="en-US" sz="2000" b="1" i="1">
                            <a:solidFill>
                              <a:srgbClr val="00B050"/>
                            </a:solidFill>
                            <a:latin typeface="Cambria Math" panose="02040503050406030204" pitchFamily="18" charset="0"/>
                          </a:rPr>
                          <m:t>𝒗</m:t>
                        </m:r>
                      </m:e>
                      <m:sub>
                        <m:r>
                          <a:rPr lang="en-US" sz="2000" b="1" i="1" smtClean="0">
                            <a:solidFill>
                              <a:srgbClr val="00B050"/>
                            </a:solidFill>
                            <a:latin typeface="Cambria Math" panose="02040503050406030204" pitchFamily="18" charset="0"/>
                          </a:rPr>
                          <m:t>𝟏𝟐</m:t>
                        </m:r>
                      </m:sub>
                    </m:sSub>
                    <m:r>
                      <a:rPr lang="en-US" sz="2000" b="1" i="1">
                        <a:solidFill>
                          <a:srgbClr val="00B050"/>
                        </a:solidFill>
                        <a:latin typeface="Cambria Math" panose="02040503050406030204" pitchFamily="18" charset="0"/>
                      </a:rPr>
                      <m:t> </m:t>
                    </m:r>
                  </m:oMath>
                </a14:m>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60 – 20 = 40 km/h</a:t>
                </a:r>
                <a:endParaRPr lang="en-US" sz="20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0FE5009F-F4F1-C1AC-7E1D-6A03B87C0A82}"/>
                  </a:ext>
                </a:extLst>
              </p:cNvPr>
              <p:cNvSpPr txBox="1">
                <a:spLocks noRot="1" noChangeAspect="1" noMove="1" noResize="1" noEditPoints="1" noAdjustHandles="1" noChangeArrowheads="1" noChangeShapeType="1" noTextEdit="1"/>
              </p:cNvSpPr>
              <p:nvPr/>
            </p:nvSpPr>
            <p:spPr>
              <a:xfrm>
                <a:off x="786983" y="5758190"/>
                <a:ext cx="10389476" cy="1015663"/>
              </a:xfrm>
              <a:prstGeom prst="rect">
                <a:avLst/>
              </a:prstGeom>
              <a:blipFill>
                <a:blip r:embed="rId13"/>
                <a:stretch>
                  <a:fillRect l="-587" t="-4217" b="-10241"/>
                </a:stretch>
              </a:blipFill>
            </p:spPr>
            <p:txBody>
              <a:bodyPr/>
              <a:lstStyle/>
              <a:p>
                <a:r>
                  <a:rPr lang="en-US">
                    <a:noFill/>
                  </a:rPr>
                  <a:t> </a:t>
                </a:r>
              </a:p>
            </p:txBody>
          </p:sp>
        </mc:Fallback>
      </mc:AlternateContent>
    </p:spTree>
    <p:extLst>
      <p:ext uri="{BB962C8B-B14F-4D97-AF65-F5344CB8AC3E}">
        <p14:creationId xmlns:p14="http://schemas.microsoft.com/office/powerpoint/2010/main" val="281058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xmlns=""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xmlns=""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xmlns=""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p:sp>
        <p:nvSpPr>
          <p:cNvPr id="15" name="Text Box 29">
            <a:extLst>
              <a:ext uri="{FF2B5EF4-FFF2-40B4-BE49-F238E27FC236}">
                <a16:creationId xmlns:a16="http://schemas.microsoft.com/office/drawing/2014/main" xmlns="" id="{199011EE-48CA-4436-B957-94D6D4E911B4}"/>
              </a:ext>
            </a:extLst>
          </p:cNvPr>
          <p:cNvSpPr txBox="1">
            <a:spLocks noChangeArrowheads="1"/>
          </p:cNvSpPr>
          <p:nvPr/>
        </p:nvSpPr>
        <p:spPr bwMode="auto">
          <a:xfrm>
            <a:off x="1068262" y="718933"/>
            <a:ext cx="1072630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đoàn tàu đang chuyển động đều với tốc độ 8 m/s và có một người soát vé đang ổn định khách trong toa tàu. Một học sinh đứng bên đường thấy người soát vé đi với vận tốc bằng bao nhiêu trong các trường hợp sau: </a:t>
            </a:r>
          </a:p>
          <a:p>
            <a:pPr marL="457200" marR="0" indent="-457200">
              <a:spcBef>
                <a:spcPts val="0"/>
              </a:spcBef>
              <a:buAutoNum type="alphaLcParenR"/>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Người soát vé đi với tốc độ 1,5 m/s về phía đuôi tàu. </a:t>
            </a:r>
          </a:p>
          <a:p>
            <a:pPr marL="457200" marR="0" indent="-457200">
              <a:spcBef>
                <a:spcPts val="0"/>
              </a:spcBef>
              <a:buAutoNum type="alphaLcParenR"/>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Người soát vé đi với tốc độ 1,5 m/s về phía đầu tàu. </a:t>
            </a:r>
          </a:p>
          <a:p>
            <a:pPr marL="457200" marR="0" indent="-457200">
              <a:spcBef>
                <a:spcPts val="0"/>
              </a:spcBef>
              <a:buAutoNum type="alphaLcParenR"/>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Người soát vé đứng yên trên tàu.</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0" name="Rectangle: Rounded Corners 19">
            <a:extLst>
              <a:ext uri="{FF2B5EF4-FFF2-40B4-BE49-F238E27FC236}">
                <a16:creationId xmlns:a16="http://schemas.microsoft.com/office/drawing/2014/main" xmlns="" id="{7A4827EE-06FC-4275-8C55-18B3A295874A}"/>
              </a:ext>
            </a:extLst>
          </p:cNvPr>
          <p:cNvSpPr/>
          <p:nvPr/>
        </p:nvSpPr>
        <p:spPr>
          <a:xfrm>
            <a:off x="721182" y="718933"/>
            <a:ext cx="11073384" cy="2123658"/>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1" name="Picture 20">
            <a:extLst>
              <a:ext uri="{FF2B5EF4-FFF2-40B4-BE49-F238E27FC236}">
                <a16:creationId xmlns:a16="http://schemas.microsoft.com/office/drawing/2014/main" xmlns="" id="{8F70F385-8948-4E9D-9D43-B08215A94150}"/>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 uri="{28A0092B-C50C-407E-A947-70E740481C1C}">
                <a14:useLocalDpi xmlns:a14="http://schemas.microsoft.com/office/drawing/2010/main"/>
              </a:ext>
            </a:extLst>
          </a:blip>
          <a:stretch>
            <a:fillRect/>
          </a:stretch>
        </p:blipFill>
        <p:spPr>
          <a:xfrm>
            <a:off x="397434" y="271520"/>
            <a:ext cx="681338" cy="769660"/>
          </a:xfrm>
          <a:prstGeom prst="rect">
            <a:avLst/>
          </a:prstGeom>
        </p:spPr>
      </p:pic>
      <p:pic>
        <p:nvPicPr>
          <p:cNvPr id="33" name="Content Placeholder 4" descr="A person walking on a train&#10;&#10;Description automatically generated with low confidence">
            <a:extLst>
              <a:ext uri="{FF2B5EF4-FFF2-40B4-BE49-F238E27FC236}">
                <a16:creationId xmlns:a16="http://schemas.microsoft.com/office/drawing/2014/main" xmlns="" id="{B259DAD1-00CA-4272-8A1E-8CC37F76543E}"/>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t="-1"/>
          <a:stretch/>
        </p:blipFill>
        <p:spPr>
          <a:xfrm>
            <a:off x="721182" y="3124200"/>
            <a:ext cx="5070018" cy="2860411"/>
          </a:xfrm>
          <a:prstGeom prst="rect">
            <a:avLst/>
          </a:prstGeom>
          <a:ln>
            <a:noFill/>
          </a:ln>
          <a:effectLst>
            <a:softEdge rad="112500"/>
          </a:effectLst>
        </p:spPr>
      </p:pic>
      <p:pic>
        <p:nvPicPr>
          <p:cNvPr id="3" name="Picture 2" descr="Graphical user interface&#10;&#10;Description automatically generated">
            <a:extLst>
              <a:ext uri="{FF2B5EF4-FFF2-40B4-BE49-F238E27FC236}">
                <a16:creationId xmlns:a16="http://schemas.microsoft.com/office/drawing/2014/main" xmlns="" id="{3E40EE9A-CA70-4C75-A924-43F385B684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4673" b="23868"/>
          <a:stretch/>
        </p:blipFill>
        <p:spPr>
          <a:xfrm>
            <a:off x="5943600" y="3669919"/>
            <a:ext cx="6096000" cy="2252088"/>
          </a:xfrm>
          <a:prstGeom prst="rect">
            <a:avLst/>
          </a:prstGeom>
        </p:spPr>
      </p:pic>
    </p:spTree>
    <p:extLst>
      <p:ext uri="{BB962C8B-B14F-4D97-AF65-F5344CB8AC3E}">
        <p14:creationId xmlns:p14="http://schemas.microsoft.com/office/powerpoint/2010/main" val="383034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xmlns="" id="{F5DB28CC-8AE7-4E65-BBCC-43BE1D4CB782}"/>
              </a:ext>
            </a:extLst>
          </p:cNvPr>
          <p:cNvGrpSpPr/>
          <p:nvPr/>
        </p:nvGrpSpPr>
        <p:grpSpPr>
          <a:xfrm>
            <a:off x="4876800" y="153812"/>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xmlns=""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xmlns=""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a16="http://schemas.microsoft.com/office/drawing/2014/main" xmlns="" id="{4E8F817D-905D-49E9-8367-8B786323AE06}"/>
              </a:ext>
            </a:extLst>
          </p:cNvPr>
          <p:cNvSpPr txBox="1"/>
          <p:nvPr/>
        </p:nvSpPr>
        <p:spPr>
          <a:xfrm>
            <a:off x="1058263" y="815890"/>
            <a:ext cx="10106376" cy="894860"/>
          </a:xfrm>
          <a:prstGeom prst="rect">
            <a:avLst/>
          </a:prstGeom>
          <a:noFill/>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Nêu một số tình huống thực tiễn thể hiện ứng dụng tính chất tương đối của chuyển động.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5" name="Rectangle: Rounded Corners 24">
            <a:extLst>
              <a:ext uri="{FF2B5EF4-FFF2-40B4-BE49-F238E27FC236}">
                <a16:creationId xmlns:a16="http://schemas.microsoft.com/office/drawing/2014/main" xmlns="" id="{FF954BD4-90BC-4035-9E6F-31BFACDB0E82}"/>
              </a:ext>
            </a:extLst>
          </p:cNvPr>
          <p:cNvSpPr/>
          <p:nvPr/>
        </p:nvSpPr>
        <p:spPr>
          <a:xfrm>
            <a:off x="647700" y="838200"/>
            <a:ext cx="11315700" cy="894861"/>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up of a human brain&#10;&#10;Description automatically generated with low confidence">
            <a:extLst>
              <a:ext uri="{FF2B5EF4-FFF2-40B4-BE49-F238E27FC236}">
                <a16:creationId xmlns:a16="http://schemas.microsoft.com/office/drawing/2014/main" xmlns="" id="{CE79AAE7-A03D-4117-ADE0-B916D17B91D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4750" b="99000" l="0" r="100000">
                        <a14:foregroundMark x1="49679" y1="4750" x2="49679" y2="4750"/>
                        <a14:foregroundMark x1="35974" y1="99000" x2="35974" y2="99000"/>
                      </a14:backgroundRemoval>
                    </a14:imgEffect>
                  </a14:imgLayer>
                </a14:imgProps>
              </a:ext>
              <a:ext uri="{28A0092B-C50C-407E-A947-70E740481C1C}">
                <a14:useLocalDpi xmlns:a14="http://schemas.microsoft.com/office/drawing/2010/main"/>
              </a:ext>
            </a:extLst>
          </a:blip>
          <a:srcRect t="-7362"/>
          <a:stretch/>
        </p:blipFill>
        <p:spPr>
          <a:xfrm flipH="1">
            <a:off x="304800" y="363912"/>
            <a:ext cx="985556" cy="872550"/>
          </a:xfrm>
          <a:prstGeom prst="rect">
            <a:avLst/>
          </a:prstGeom>
        </p:spPr>
      </p:pic>
      <p:pic>
        <p:nvPicPr>
          <p:cNvPr id="5" name="Picture 4">
            <a:extLst>
              <a:ext uri="{FF2B5EF4-FFF2-40B4-BE49-F238E27FC236}">
                <a16:creationId xmlns:a16="http://schemas.microsoft.com/office/drawing/2014/main" xmlns="" id="{FBB4B021-D30E-4324-BDB4-D021EE27AE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305"/>
          <a:stretch/>
        </p:blipFill>
        <p:spPr>
          <a:xfrm>
            <a:off x="6400800" y="2162075"/>
            <a:ext cx="5486400" cy="3307989"/>
          </a:xfrm>
          <a:prstGeom prst="rect">
            <a:avLst/>
          </a:prstGeom>
          <a:ln>
            <a:noFill/>
          </a:ln>
          <a:effectLst>
            <a:softEdge rad="112500"/>
          </a:effectLst>
        </p:spPr>
      </p:pic>
      <p:pic>
        <p:nvPicPr>
          <p:cNvPr id="13" name="Content Placeholder 5" descr="A group of people in a raft on a river&#10;&#10;Description automatically generated with medium confidence">
            <a:extLst>
              <a:ext uri="{FF2B5EF4-FFF2-40B4-BE49-F238E27FC236}">
                <a16:creationId xmlns:a16="http://schemas.microsoft.com/office/drawing/2014/main" xmlns="" id="{C55C61A1-00B5-49D6-B5C8-902A42CF351A}"/>
              </a:ext>
            </a:extLst>
          </p:cNvPr>
          <p:cNvPicPr>
            <a:picLocks noGrp="1" noChangeAspect="1"/>
          </p:cNvPicPr>
          <p:nvPr>
            <p:ph sz="half" idx="1"/>
          </p:nvPr>
        </p:nvPicPr>
        <p:blipFill rotWithShape="1">
          <a:blip r:embed="rId5" cstate="email">
            <a:extLst>
              <a:ext uri="{28A0092B-C50C-407E-A947-70E740481C1C}">
                <a14:useLocalDpi xmlns:a14="http://schemas.microsoft.com/office/drawing/2010/main"/>
              </a:ext>
            </a:extLst>
          </a:blip>
          <a:srcRect/>
          <a:stretch/>
        </p:blipFill>
        <p:spPr>
          <a:xfrm>
            <a:off x="404649" y="2162728"/>
            <a:ext cx="5633544" cy="3341495"/>
          </a:xfrm>
          <a:prstGeom prst="rect">
            <a:avLst/>
          </a:prstGeom>
          <a:ln>
            <a:noFill/>
          </a:ln>
          <a:effectLst>
            <a:softEdge rad="112500"/>
          </a:effectLst>
        </p:spPr>
      </p:pic>
      <p:sp>
        <p:nvSpPr>
          <p:cNvPr id="16" name="TextBox 15">
            <a:extLst>
              <a:ext uri="{FF2B5EF4-FFF2-40B4-BE49-F238E27FC236}">
                <a16:creationId xmlns:a16="http://schemas.microsoft.com/office/drawing/2014/main" xmlns="" id="{DA4E0562-AEF9-4F80-9F8A-971A955AF24D}"/>
              </a:ext>
            </a:extLst>
          </p:cNvPr>
          <p:cNvSpPr txBox="1"/>
          <p:nvPr/>
        </p:nvSpPr>
        <p:spPr>
          <a:xfrm>
            <a:off x="478221" y="5672778"/>
            <a:ext cx="5486400" cy="769441"/>
          </a:xfrm>
          <a:prstGeom prst="rect">
            <a:avLst/>
          </a:prstGeom>
          <a:noFill/>
        </p:spPr>
        <p:txBody>
          <a:bodyPr wrap="square">
            <a:spAutoFit/>
          </a:bodyPr>
          <a:lstStyle/>
          <a:p>
            <a:pPr algn="ctr"/>
            <a:r>
              <a:rPr lang="en-US" sz="2200" i="1">
                <a:solidFill>
                  <a:srgbClr val="0070C0"/>
                </a:solidFill>
                <a:latin typeface="Arial" panose="020B0604020202020204" pitchFamily="34" charset="0"/>
                <a:cs typeface="Times New Roman" panose="02020603050405020304" pitchFamily="18" charset="0"/>
              </a:rPr>
              <a:t>Chọn đường đi xuôi dòng thuyền sẽ đi nhanh hơn</a:t>
            </a:r>
            <a:endParaRPr lang="en-US" sz="2200"/>
          </a:p>
        </p:txBody>
      </p:sp>
      <p:sp>
        <p:nvSpPr>
          <p:cNvPr id="17" name="TextBox 16">
            <a:extLst>
              <a:ext uri="{FF2B5EF4-FFF2-40B4-BE49-F238E27FC236}">
                <a16:creationId xmlns:a16="http://schemas.microsoft.com/office/drawing/2014/main" xmlns="" id="{01F58C0F-88FF-4238-BA16-E8E9015A3E7D}"/>
              </a:ext>
            </a:extLst>
          </p:cNvPr>
          <p:cNvSpPr txBox="1"/>
          <p:nvPr/>
        </p:nvSpPr>
        <p:spPr>
          <a:xfrm>
            <a:off x="6537435" y="5672778"/>
            <a:ext cx="4795343" cy="769441"/>
          </a:xfrm>
          <a:prstGeom prst="rect">
            <a:avLst/>
          </a:prstGeom>
          <a:noFill/>
        </p:spPr>
        <p:txBody>
          <a:bodyPr wrap="square">
            <a:spAutoFit/>
          </a:bodyPr>
          <a:lstStyle/>
          <a:p>
            <a:pPr algn="ctr"/>
            <a:r>
              <a:rPr lang="en-US" sz="2200" i="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Khi phóng vệ tinh người ta phóng cùng chiều quay của trái đất</a:t>
            </a:r>
            <a:endParaRPr lang="en-US" sz="2200"/>
          </a:p>
        </p:txBody>
      </p:sp>
    </p:spTree>
    <p:extLst>
      <p:ext uri="{BB962C8B-B14F-4D97-AF65-F5344CB8AC3E}">
        <p14:creationId xmlns:p14="http://schemas.microsoft.com/office/powerpoint/2010/main" val="161193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61323687-126B-483C-B127-FC83425E648E}"/>
              </a:ext>
            </a:extLst>
          </p:cNvPr>
          <p:cNvSpPr>
            <a:spLocks noChangeArrowheads="1"/>
          </p:cNvSpPr>
          <p:nvPr/>
        </p:nvSpPr>
        <p:spPr bwMode="auto">
          <a:xfrm>
            <a:off x="1776413" y="241300"/>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endParaRPr lang="en-US" altLang="en-US" sz="1800" b="0">
              <a:latin typeface="Arial" panose="020B0604020202020204" pitchFamily="34" charset="0"/>
            </a:endParaRPr>
          </a:p>
        </p:txBody>
      </p:sp>
      <p:sp>
        <p:nvSpPr>
          <p:cNvPr id="38916" name="Rectangle 3">
            <a:extLst>
              <a:ext uri="{FF2B5EF4-FFF2-40B4-BE49-F238E27FC236}">
                <a16:creationId xmlns:a16="http://schemas.microsoft.com/office/drawing/2014/main" xmlns="" id="{E64A023E-C2A6-4E3B-BFF2-5FCB863067F5}"/>
              </a:ext>
            </a:extLst>
          </p:cNvPr>
          <p:cNvSpPr>
            <a:spLocks noChangeArrowheads="1"/>
          </p:cNvSpPr>
          <p:nvPr/>
        </p:nvSpPr>
        <p:spPr bwMode="auto">
          <a:xfrm>
            <a:off x="1169153" y="928918"/>
            <a:ext cx="6602414"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285750" indent="-285750">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
                <a:schemeClr val="accent2"/>
              </a:buClr>
              <a:buFont typeface="Wingdings 3" panose="05040102010807070707" pitchFamily="18" charset="2"/>
              <a:buChar char="u"/>
            </a:pPr>
            <a:r>
              <a:rPr lang="en-US" altLang="en-US" sz="1800" i="1" dirty="0" err="1">
                <a:latin typeface="Arial" panose="020B0604020202020204" pitchFamily="34" charset="0"/>
                <a:ea typeface="Calibri" panose="020F0502020204030204" pitchFamily="34" charset="0"/>
                <a:cs typeface="Arial" panose="020B0604020202020204" pitchFamily="34" charset="0"/>
              </a:rPr>
              <a:t>Trường</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hợp</a:t>
            </a:r>
            <a:r>
              <a:rPr lang="en-US" altLang="en-US" sz="1800" i="1" dirty="0">
                <a:latin typeface="Arial" panose="020B0604020202020204" pitchFamily="34" charset="0"/>
                <a:ea typeface="Calibri" panose="020F0502020204030204" pitchFamily="34" charset="0"/>
                <a:cs typeface="Arial" panose="020B0604020202020204" pitchFamily="34" charset="0"/>
              </a:rPr>
              <a:t> 1: </a:t>
            </a:r>
            <a:r>
              <a:rPr lang="en-US" altLang="en-US" sz="1800" i="1" dirty="0" err="1">
                <a:latin typeface="Arial" panose="020B0604020202020204" pitchFamily="34" charset="0"/>
                <a:ea typeface="Calibri" panose="020F0502020204030204" pitchFamily="34" charset="0"/>
                <a:cs typeface="Arial" panose="020B0604020202020204" pitchFamily="34" charset="0"/>
              </a:rPr>
              <a:t>các</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vận</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tốc</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cùng</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phương</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cùng</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chiều</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với</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vận</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i="1" dirty="0" err="1">
                <a:latin typeface="Arial" panose="020B0604020202020204" pitchFamily="34" charset="0"/>
                <a:ea typeface="Calibri" panose="020F0502020204030204" pitchFamily="34" charset="0"/>
                <a:cs typeface="Arial" panose="020B0604020202020204" pitchFamily="34" charset="0"/>
              </a:rPr>
              <a:t>tốc</a:t>
            </a:r>
            <a:r>
              <a:rPr lang="en-US" altLang="en-US" sz="1800" i="1" dirty="0">
                <a:latin typeface="Arial" panose="020B0604020202020204" pitchFamily="34" charset="0"/>
                <a:ea typeface="Calibri" panose="020F0502020204030204" pitchFamily="34" charset="0"/>
                <a:cs typeface="Arial" panose="020B0604020202020204" pitchFamily="34" charset="0"/>
              </a:rPr>
              <a:t> </a:t>
            </a:r>
            <a:r>
              <a:rPr lang="en-US" altLang="en-US" sz="1800" b="0" dirty="0">
                <a:latin typeface="Arial" panose="020B0604020202020204" pitchFamily="34" charset="0"/>
                <a:ea typeface="Calibri" panose="020F0502020204030204" pitchFamily="34" charset="0"/>
                <a:cs typeface="Arial" panose="020B0604020202020204" pitchFamily="34" charset="0"/>
              </a:rPr>
              <a:t>(</a:t>
            </a:r>
            <a:r>
              <a:rPr lang="en-US" altLang="en-US" sz="1800" b="0" dirty="0" err="1">
                <a:latin typeface="Arial" panose="020B0604020202020204" pitchFamily="34" charset="0"/>
                <a:ea typeface="Calibri" panose="020F0502020204030204" pitchFamily="34" charset="0"/>
                <a:cs typeface="Arial" panose="020B0604020202020204" pitchFamily="34" charset="0"/>
              </a:rPr>
              <a:t>Thuyền</a:t>
            </a:r>
            <a:r>
              <a:rPr lang="en-US" altLang="en-US" sz="1800" b="0" dirty="0">
                <a:latin typeface="Arial" panose="020B0604020202020204" pitchFamily="34" charset="0"/>
                <a:ea typeface="Calibri" panose="020F0502020204030204" pitchFamily="34" charset="0"/>
                <a:cs typeface="Arial" panose="020B0604020202020204" pitchFamily="34" charset="0"/>
              </a:rPr>
              <a:t> </a:t>
            </a:r>
            <a:r>
              <a:rPr lang="en-US" altLang="en-US" sz="1800" b="0" dirty="0" err="1">
                <a:latin typeface="Arial" panose="020B0604020202020204" pitchFamily="34" charset="0"/>
                <a:ea typeface="Calibri" panose="020F0502020204030204" pitchFamily="34" charset="0"/>
                <a:cs typeface="Arial" panose="020B0604020202020204" pitchFamily="34" charset="0"/>
              </a:rPr>
              <a:t>chạy</a:t>
            </a:r>
            <a:r>
              <a:rPr lang="en-US" altLang="en-US" sz="1800" b="0" dirty="0">
                <a:latin typeface="Arial" panose="020B0604020202020204" pitchFamily="34" charset="0"/>
                <a:ea typeface="Calibri" panose="020F0502020204030204" pitchFamily="34" charset="0"/>
                <a:cs typeface="Arial" panose="020B0604020202020204" pitchFamily="34" charset="0"/>
              </a:rPr>
              <a:t> </a:t>
            </a:r>
            <a:r>
              <a:rPr lang="en-US" altLang="en-US" sz="1800" b="0" dirty="0" err="1">
                <a:latin typeface="Arial" panose="020B0604020202020204" pitchFamily="34" charset="0"/>
                <a:ea typeface="Calibri" panose="020F0502020204030204" pitchFamily="34" charset="0"/>
                <a:cs typeface="Arial" panose="020B0604020202020204" pitchFamily="34" charset="0"/>
              </a:rPr>
              <a:t>xuôi</a:t>
            </a:r>
            <a:r>
              <a:rPr lang="en-US" altLang="en-US" sz="1800" b="0" dirty="0">
                <a:latin typeface="Arial" panose="020B0604020202020204" pitchFamily="34" charset="0"/>
                <a:ea typeface="Calibri" panose="020F0502020204030204" pitchFamily="34" charset="0"/>
                <a:cs typeface="Arial" panose="020B0604020202020204" pitchFamily="34" charset="0"/>
              </a:rPr>
              <a:t> </a:t>
            </a:r>
            <a:r>
              <a:rPr lang="en-US" altLang="en-US" sz="1800" b="0" dirty="0" err="1">
                <a:latin typeface="Arial" panose="020B0604020202020204" pitchFamily="34" charset="0"/>
                <a:ea typeface="Calibri" panose="020F0502020204030204" pitchFamily="34" charset="0"/>
                <a:cs typeface="Arial" panose="020B0604020202020204" pitchFamily="34" charset="0"/>
              </a:rPr>
              <a:t>dòng</a:t>
            </a:r>
            <a:r>
              <a:rPr lang="en-US" altLang="en-US" sz="1800" b="0" dirty="0">
                <a:latin typeface="Arial" panose="020B0604020202020204" pitchFamily="34" charset="0"/>
                <a:ea typeface="Calibri" panose="020F0502020204030204" pitchFamily="34" charset="0"/>
                <a:cs typeface="Arial" panose="020B0604020202020204" pitchFamily="34" charset="0"/>
              </a:rPr>
              <a:t> </a:t>
            </a:r>
            <a:r>
              <a:rPr lang="en-US" altLang="en-US" sz="1800" b="0" dirty="0" err="1">
                <a:latin typeface="Arial" panose="020B0604020202020204" pitchFamily="34" charset="0"/>
                <a:ea typeface="Calibri" panose="020F0502020204030204" pitchFamily="34" charset="0"/>
                <a:cs typeface="Arial" panose="020B0604020202020204" pitchFamily="34" charset="0"/>
              </a:rPr>
              <a:t>nước</a:t>
            </a:r>
            <a:r>
              <a:rPr lang="en-US" altLang="en-US" sz="1800" b="0" dirty="0">
                <a:latin typeface="Arial" panose="020B0604020202020204" pitchFamily="34" charset="0"/>
                <a:ea typeface="Calibri" panose="020F0502020204030204" pitchFamily="34" charset="0"/>
                <a:cs typeface="Arial" panose="020B0604020202020204" pitchFamily="34" charset="0"/>
              </a:rPr>
              <a:t>):</a:t>
            </a:r>
          </a:p>
        </p:txBody>
      </p:sp>
      <p:pic>
        <p:nvPicPr>
          <p:cNvPr id="38917" name="Picture 21">
            <a:extLst>
              <a:ext uri="{FF2B5EF4-FFF2-40B4-BE49-F238E27FC236}">
                <a16:creationId xmlns:a16="http://schemas.microsoft.com/office/drawing/2014/main" xmlns="" id="{083B9C4B-4B81-4FFC-ADC9-473DAFB977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400" t="-6746" r="44829" b="1"/>
          <a:stretch/>
        </p:blipFill>
        <p:spPr bwMode="auto">
          <a:xfrm>
            <a:off x="1776413" y="3244026"/>
            <a:ext cx="4083613" cy="93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9">
            <a:extLst>
              <a:ext uri="{FF2B5EF4-FFF2-40B4-BE49-F238E27FC236}">
                <a16:creationId xmlns:a16="http://schemas.microsoft.com/office/drawing/2014/main" xmlns="" id="{062A845F-0BE7-47E3-9E31-08977AC45E70}"/>
              </a:ext>
            </a:extLst>
          </p:cNvPr>
          <p:cNvSpPr>
            <a:spLocks noChangeArrowheads="1"/>
          </p:cNvSpPr>
          <p:nvPr/>
        </p:nvSpPr>
        <p:spPr bwMode="auto">
          <a:xfrm>
            <a:off x="1328736" y="2660599"/>
            <a:ext cx="7716839"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285750" indent="-285750">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
                <a:schemeClr val="accent2"/>
              </a:buClr>
              <a:buFont typeface="Wingdings 3" panose="05040102010807070707" pitchFamily="18" charset="2"/>
              <a:buChar char="u"/>
            </a:pPr>
            <a:r>
              <a:rPr lang="en-US" altLang="en-US" sz="1800" i="1">
                <a:latin typeface="Arial" panose="020B0604020202020204" pitchFamily="34" charset="0"/>
                <a:ea typeface="Times New Roman" panose="02020603050405020304" pitchFamily="18" charset="0"/>
                <a:cs typeface="Arial" panose="020B0604020202020204" pitchFamily="34" charset="0"/>
              </a:rPr>
              <a:t>Trường hợp 2: vận tốc tương đối cùng phương, ngược chiều với vận tốc kéo theo (</a:t>
            </a:r>
            <a:r>
              <a:rPr lang="en-US" altLang="en-US" sz="1800" b="0">
                <a:latin typeface="Arial" panose="020B0604020202020204" pitchFamily="34" charset="0"/>
                <a:ea typeface="Times New Roman" panose="02020603050405020304" pitchFamily="18" charset="0"/>
                <a:cs typeface="Arial" panose="020B0604020202020204" pitchFamily="34" charset="0"/>
              </a:rPr>
              <a:t>Thuyền chạy ngược dòng nước)</a:t>
            </a:r>
          </a:p>
        </p:txBody>
      </p:sp>
      <p:pic>
        <p:nvPicPr>
          <p:cNvPr id="38920" name="Picture 2047">
            <a:extLst>
              <a:ext uri="{FF2B5EF4-FFF2-40B4-BE49-F238E27FC236}">
                <a16:creationId xmlns:a16="http://schemas.microsoft.com/office/drawing/2014/main" xmlns="" id="{60579920-3BEC-4DF9-B4D4-19D4C3F072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752" t="3924" r="44704"/>
          <a:stretch/>
        </p:blipFill>
        <p:spPr bwMode="auto">
          <a:xfrm>
            <a:off x="1776414" y="1603837"/>
            <a:ext cx="3870816" cy="86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049">
            <a:extLst>
              <a:ext uri="{FF2B5EF4-FFF2-40B4-BE49-F238E27FC236}">
                <a16:creationId xmlns:a16="http://schemas.microsoft.com/office/drawing/2014/main" xmlns="" id="{3222610B-18BF-455A-AA9E-160B5E3AAA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407" b="50001"/>
          <a:stretch/>
        </p:blipFill>
        <p:spPr bwMode="auto">
          <a:xfrm>
            <a:off x="1227630" y="4336437"/>
            <a:ext cx="844977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xmlns="" id="{86413BFD-ACCE-4CA1-83AC-6D827626AD36}"/>
              </a:ext>
            </a:extLst>
          </p:cNvPr>
          <p:cNvGrpSpPr/>
          <p:nvPr/>
        </p:nvGrpSpPr>
        <p:grpSpPr>
          <a:xfrm>
            <a:off x="3101975" y="135703"/>
            <a:ext cx="5943600" cy="581082"/>
            <a:chOff x="2193" y="0"/>
            <a:chExt cx="2245706" cy="1239104"/>
          </a:xfrm>
          <a:solidFill>
            <a:srgbClr val="002060"/>
          </a:solidFill>
          <a:scene3d>
            <a:camera prst="orthographicFront"/>
            <a:lightRig rig="threePt" dir="t">
              <a:rot lat="0" lon="0" rev="7500000"/>
            </a:lightRig>
          </a:scene3d>
        </p:grpSpPr>
        <p:sp>
          <p:nvSpPr>
            <p:cNvPr id="12" name="Rounded Rectangle 24">
              <a:extLst>
                <a:ext uri="{FF2B5EF4-FFF2-40B4-BE49-F238E27FC236}">
                  <a16:creationId xmlns:a16="http://schemas.microsoft.com/office/drawing/2014/main" xmlns="" id="{21100208-FCCB-4B85-A8E3-F8211E171BEB}"/>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xmlns="" id="{2C2BBDC7-3E40-4395-8FE5-D79B048FD19C}"/>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spcBef>
                  <a:spcPct val="0"/>
                </a:spcBef>
                <a:buClrTx/>
                <a:buFontTx/>
                <a:buNone/>
              </a:pPr>
              <a:r>
                <a:rPr lang="en-US" altLang="en-US" sz="2800">
                  <a:solidFill>
                    <a:schemeClr val="bg1"/>
                  </a:solidFill>
                  <a:latin typeface="Arial" panose="020B0604020202020204" pitchFamily="34" charset="0"/>
                  <a:cs typeface="Arial" panose="020B0604020202020204" pitchFamily="34" charset="0"/>
                </a:rPr>
                <a:t>Tính tương đối của chuyển động</a:t>
              </a:r>
              <a:endParaRPr lang="en-US" altLang="en-US" sz="2800">
                <a:solidFill>
                  <a:schemeClr val="bg1"/>
                </a:solidFill>
                <a:latin typeface="Times New Roman" panose="02020603050405020304" pitchFamily="18" charset="0"/>
              </a:endParaRPr>
            </a:p>
          </p:txBody>
        </p:sp>
      </p:grpSp>
      <p:pic>
        <p:nvPicPr>
          <p:cNvPr id="3" name="Picture 2">
            <a:extLst>
              <a:ext uri="{FF2B5EF4-FFF2-40B4-BE49-F238E27FC236}">
                <a16:creationId xmlns:a16="http://schemas.microsoft.com/office/drawing/2014/main" xmlns="" id="{84CCA922-DCBE-4688-A548-4FB9C822B8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4654" y="4289880"/>
            <a:ext cx="1172746" cy="1297506"/>
          </a:xfrm>
          <a:prstGeom prst="rect">
            <a:avLst/>
          </a:prstGeom>
        </p:spPr>
      </p:pic>
      <p:pic>
        <p:nvPicPr>
          <p:cNvPr id="5" name="Picture 4">
            <a:extLst>
              <a:ext uri="{FF2B5EF4-FFF2-40B4-BE49-F238E27FC236}">
                <a16:creationId xmlns:a16="http://schemas.microsoft.com/office/drawing/2014/main" xmlns="" id="{A6CC58C2-9CBD-4F22-9ED0-88BC52A95B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14499" y="1270614"/>
            <a:ext cx="3627464" cy="1224351"/>
          </a:xfrm>
          <a:prstGeom prst="rect">
            <a:avLst/>
          </a:prstGeom>
        </p:spPr>
      </p:pic>
      <p:pic>
        <p:nvPicPr>
          <p:cNvPr id="7" name="Picture 6">
            <a:extLst>
              <a:ext uri="{FF2B5EF4-FFF2-40B4-BE49-F238E27FC236}">
                <a16:creationId xmlns:a16="http://schemas.microsoft.com/office/drawing/2014/main" xmlns="" id="{B1C890AD-FDC7-45B7-A878-B9E3052BF9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14499" y="3060707"/>
            <a:ext cx="2709863" cy="1118356"/>
          </a:xfrm>
          <a:prstGeom prst="rect">
            <a:avLst/>
          </a:prstGeom>
        </p:spPr>
      </p:pic>
      <p:pic>
        <p:nvPicPr>
          <p:cNvPr id="14" name="Picture 2049">
            <a:extLst>
              <a:ext uri="{FF2B5EF4-FFF2-40B4-BE49-F238E27FC236}">
                <a16:creationId xmlns:a16="http://schemas.microsoft.com/office/drawing/2014/main" xmlns="" id="{A31E9A5A-CA1A-304D-79E1-BFB2D14614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8139" r="-1262"/>
          <a:stretch/>
        </p:blipFill>
        <p:spPr bwMode="auto">
          <a:xfrm>
            <a:off x="1227630" y="5585894"/>
            <a:ext cx="8950820" cy="129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xmlns="" id="{9972A971-6386-4637-8A76-5F1F8C87A23F}"/>
              </a:ext>
            </a:extLst>
          </p:cNvPr>
          <p:cNvGrpSpPr/>
          <p:nvPr/>
        </p:nvGrpSpPr>
        <p:grpSpPr>
          <a:xfrm>
            <a:off x="4724400" y="146382"/>
            <a:ext cx="2590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xmlns="" id="{D4977658-A03D-4667-83C4-61859818802B}"/>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xmlns="" id="{E9688866-0170-4CCF-8EA2-CCEEF76AA64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22" name="Text Box 29">
            <a:extLst>
              <a:ext uri="{FF2B5EF4-FFF2-40B4-BE49-F238E27FC236}">
                <a16:creationId xmlns:a16="http://schemas.microsoft.com/office/drawing/2014/main" xmlns="" id="{E88133D2-968C-4155-AD04-FB3DD178652B}"/>
              </a:ext>
            </a:extLst>
          </p:cNvPr>
          <p:cNvSpPr txBox="1">
            <a:spLocks noChangeArrowheads="1"/>
          </p:cNvSpPr>
          <p:nvPr/>
        </p:nvSpPr>
        <p:spPr bwMode="auto">
          <a:xfrm>
            <a:off x="1406398" y="779113"/>
            <a:ext cx="10099802"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i="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Bạn C đứng bên đường nhìn thấy bạn B đang chuyển động ra xa trong khi bạn A lại thấy bạn B ngồi yên trên tàu. Tại sao?</a:t>
            </a:r>
            <a:endParaRPr lang="en-US" sz="2500" i="1">
              <a:solidFill>
                <a:srgbClr val="0070C0"/>
              </a:solidFill>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5" name="Picture 4" descr="A person walking next to a train&#10;&#10;Description automatically generated with medium confidence">
            <a:extLst>
              <a:ext uri="{FF2B5EF4-FFF2-40B4-BE49-F238E27FC236}">
                <a16:creationId xmlns:a16="http://schemas.microsoft.com/office/drawing/2014/main" xmlns="" id="{455F6C63-4D8A-43C5-AA8B-61A554E4B2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60" r="-1"/>
          <a:stretch/>
        </p:blipFill>
        <p:spPr>
          <a:xfrm>
            <a:off x="2381250" y="1852450"/>
            <a:ext cx="7429500" cy="4829499"/>
          </a:xfrm>
          <a:prstGeom prst="rect">
            <a:avLst/>
          </a:prstGeom>
          <a:ln>
            <a:noFill/>
          </a:ln>
          <a:effectLst>
            <a:softEdge rad="112500"/>
          </a:effectLst>
        </p:spPr>
      </p:pic>
      <p:sp>
        <p:nvSpPr>
          <p:cNvPr id="9" name="TextBox 8">
            <a:extLst>
              <a:ext uri="{FF2B5EF4-FFF2-40B4-BE49-F238E27FC236}">
                <a16:creationId xmlns:a16="http://schemas.microsoft.com/office/drawing/2014/main" xmlns="" id="{A0428CB2-E3C9-492A-BD7F-3645C118AAA6}"/>
              </a:ext>
            </a:extLst>
          </p:cNvPr>
          <p:cNvSpPr txBox="1"/>
          <p:nvPr/>
        </p:nvSpPr>
        <p:spPr>
          <a:xfrm>
            <a:off x="5486400" y="5181600"/>
            <a:ext cx="304800"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xmlns="" id="{D3939163-3A2A-4010-A9DD-A681B6F002ED}"/>
              </a:ext>
            </a:extLst>
          </p:cNvPr>
          <p:cNvSpPr txBox="1"/>
          <p:nvPr/>
        </p:nvSpPr>
        <p:spPr>
          <a:xfrm>
            <a:off x="7924800" y="3853641"/>
            <a:ext cx="304800"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A</a:t>
            </a:r>
          </a:p>
        </p:txBody>
      </p:sp>
      <p:sp>
        <p:nvSpPr>
          <p:cNvPr id="11" name="TextBox 10">
            <a:extLst>
              <a:ext uri="{FF2B5EF4-FFF2-40B4-BE49-F238E27FC236}">
                <a16:creationId xmlns:a16="http://schemas.microsoft.com/office/drawing/2014/main" xmlns="" id="{5CA638E9-B4FD-42FB-B0E7-60D4CC504900}"/>
              </a:ext>
            </a:extLst>
          </p:cNvPr>
          <p:cNvSpPr txBox="1"/>
          <p:nvPr/>
        </p:nvSpPr>
        <p:spPr>
          <a:xfrm>
            <a:off x="8458200" y="3897868"/>
            <a:ext cx="304800"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B</a:t>
            </a:r>
          </a:p>
        </p:txBody>
      </p:sp>
      <p:sp>
        <p:nvSpPr>
          <p:cNvPr id="12" name="Rectangle: Rounded Corners 11">
            <a:extLst>
              <a:ext uri="{FF2B5EF4-FFF2-40B4-BE49-F238E27FC236}">
                <a16:creationId xmlns:a16="http://schemas.microsoft.com/office/drawing/2014/main" xmlns="" id="{734340F2-E152-5D00-DE83-4521AD0F40D2}"/>
              </a:ext>
            </a:extLst>
          </p:cNvPr>
          <p:cNvSpPr/>
          <p:nvPr/>
        </p:nvSpPr>
        <p:spPr>
          <a:xfrm>
            <a:off x="919607" y="807145"/>
            <a:ext cx="11073384" cy="889893"/>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3" name="Picture 12" descr="Logo&#10;&#10;Description automatically generated with low confidence">
            <a:extLst>
              <a:ext uri="{FF2B5EF4-FFF2-40B4-BE49-F238E27FC236}">
                <a16:creationId xmlns:a16="http://schemas.microsoft.com/office/drawing/2014/main" xmlns="" id="{C2DD863A-1D17-B82B-339E-9EE5BEF69C58}"/>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a:ext>
            </a:extLst>
          </a:blip>
          <a:stretch>
            <a:fillRect/>
          </a:stretch>
        </p:blipFill>
        <p:spPr>
          <a:xfrm>
            <a:off x="330708" y="350668"/>
            <a:ext cx="1177798" cy="889892"/>
          </a:xfrm>
          <a:prstGeom prst="rect">
            <a:avLst/>
          </a:prstGeom>
        </p:spPr>
      </p:pic>
    </p:spTree>
    <p:extLst>
      <p:ext uri="{BB962C8B-B14F-4D97-AF65-F5344CB8AC3E}">
        <p14:creationId xmlns:p14="http://schemas.microsoft.com/office/powerpoint/2010/main" val="107598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xmlns="" id="{F5DB28CC-8AE7-4E65-BBCC-43BE1D4CB782}"/>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xmlns=""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xmlns=""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13" name="Text Box 29">
            <a:extLst>
              <a:ext uri="{FF2B5EF4-FFF2-40B4-BE49-F238E27FC236}">
                <a16:creationId xmlns:a16="http://schemas.microsoft.com/office/drawing/2014/main" xmlns="" id="{9BC17547-59AA-440D-B942-0BD523546792}"/>
              </a:ext>
            </a:extLst>
          </p:cNvPr>
          <p:cNvSpPr txBox="1">
            <a:spLocks noChangeArrowheads="1"/>
          </p:cNvSpPr>
          <p:nvPr/>
        </p:nvSpPr>
        <p:spPr bwMode="auto">
          <a:xfrm>
            <a:off x="1633406" y="841473"/>
            <a:ext cx="9186994" cy="47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solidFill>
                  <a:srgbClr val="0070C0"/>
                </a:solidFill>
                <a:effectLst/>
                <a:latin typeface="Arial" panose="020B0604020202020204" pitchFamily="34" charset="0"/>
                <a:ea typeface="Times New Roman" panose="02020603050405020304" pitchFamily="18" charset="0"/>
                <a:cs typeface="Arial" panose="020B0604020202020204" pitchFamily="34" charset="0"/>
              </a:rPr>
              <a:t>Hãy mô tả chuyển động của các đối tượng trong hình sau: </a:t>
            </a:r>
          </a:p>
        </p:txBody>
      </p:sp>
      <p:sp>
        <p:nvSpPr>
          <p:cNvPr id="18" name="TextBox 17">
            <a:extLst>
              <a:ext uri="{FF2B5EF4-FFF2-40B4-BE49-F238E27FC236}">
                <a16:creationId xmlns:a16="http://schemas.microsoft.com/office/drawing/2014/main" xmlns="" id="{841F1F8E-2A9B-4285-9E09-EC366364E3B3}"/>
              </a:ext>
            </a:extLst>
          </p:cNvPr>
          <p:cNvSpPr txBox="1"/>
          <p:nvPr/>
        </p:nvSpPr>
        <p:spPr>
          <a:xfrm>
            <a:off x="424398" y="1728066"/>
            <a:ext cx="4980752" cy="707886"/>
          </a:xfrm>
          <a:prstGeom prst="rect">
            <a:avLst/>
          </a:prstGeom>
          <a:noFill/>
        </p:spPr>
        <p:txBody>
          <a:bodyPr wrap="square">
            <a:spAutoFit/>
          </a:bodyPr>
          <a:lstStyle/>
          <a:p>
            <a:pPr marL="284163" indent="-284163"/>
            <a:r>
              <a:rPr lang="en-US"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Bé trai đối với bố trên thang cuộn và đối với mẹ đang đứng yên trên mặt đất. </a:t>
            </a:r>
          </a:p>
        </p:txBody>
      </p:sp>
      <p:sp>
        <p:nvSpPr>
          <p:cNvPr id="20" name="TextBox 19">
            <a:extLst>
              <a:ext uri="{FF2B5EF4-FFF2-40B4-BE49-F238E27FC236}">
                <a16:creationId xmlns:a16="http://schemas.microsoft.com/office/drawing/2014/main" xmlns="" id="{49E8F477-7B94-46EF-B3BA-BD8C7F5981CE}"/>
              </a:ext>
            </a:extLst>
          </p:cNvPr>
          <p:cNvSpPr txBox="1"/>
          <p:nvPr/>
        </p:nvSpPr>
        <p:spPr>
          <a:xfrm>
            <a:off x="6307025" y="1774163"/>
            <a:ext cx="5065985" cy="727059"/>
          </a:xfrm>
          <a:prstGeom prst="rect">
            <a:avLst/>
          </a:prstGeom>
          <a:noFill/>
        </p:spPr>
        <p:txBody>
          <a:bodyPr wrap="square">
            <a:spAutoFit/>
          </a:bodyPr>
          <a:lstStyle/>
          <a:p>
            <a:pPr marL="284163" marR="0" indent="-284163">
              <a:lnSpc>
                <a:spcPct val="107000"/>
              </a:lnSpc>
              <a:spcBef>
                <a:spcPts val="0"/>
              </a:spcBef>
              <a:spcAft>
                <a:spcPts val="500"/>
              </a:spcAft>
            </a:pPr>
            <a:r>
              <a:rPr lang="en-US"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b) Thuyền giấy đối với nước và đối với đứa bé quan sát đứng yên trên mặt đất.</a:t>
            </a:r>
            <a:endParaRPr lang="en-US" sz="20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2" name="Group 1">
            <a:extLst>
              <a:ext uri="{FF2B5EF4-FFF2-40B4-BE49-F238E27FC236}">
                <a16:creationId xmlns:a16="http://schemas.microsoft.com/office/drawing/2014/main" xmlns="" id="{CBA22811-9CFF-4554-A759-89C6E941CA43}"/>
              </a:ext>
            </a:extLst>
          </p:cNvPr>
          <p:cNvGrpSpPr/>
          <p:nvPr/>
        </p:nvGrpSpPr>
        <p:grpSpPr>
          <a:xfrm>
            <a:off x="458557" y="2495967"/>
            <a:ext cx="5447441" cy="3752433"/>
            <a:chOff x="847022" y="1414914"/>
            <a:chExt cx="7222722" cy="5148945"/>
          </a:xfrm>
        </p:grpSpPr>
        <p:pic>
          <p:nvPicPr>
            <p:cNvPr id="14" name="Content Placeholder 4">
              <a:extLst>
                <a:ext uri="{FF2B5EF4-FFF2-40B4-BE49-F238E27FC236}">
                  <a16:creationId xmlns:a16="http://schemas.microsoft.com/office/drawing/2014/main" xmlns="" id="{DF426B52-05B7-4A45-A481-AB0D32367A5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82" b="-45"/>
            <a:stretch/>
          </p:blipFill>
          <p:spPr>
            <a:xfrm>
              <a:off x="847022" y="1414914"/>
              <a:ext cx="7070513" cy="5096662"/>
            </a:xfrm>
            <a:prstGeom prst="rect">
              <a:avLst/>
            </a:prstGeom>
            <a:ln>
              <a:noFill/>
            </a:ln>
            <a:effectLst>
              <a:softEdge rad="112500"/>
            </a:effectLst>
          </p:spPr>
        </p:pic>
        <p:pic>
          <p:nvPicPr>
            <p:cNvPr id="17" name="Picture 16" descr="A picture containing person, person&#10;&#10;Description automatically generated">
              <a:extLst>
                <a:ext uri="{FF2B5EF4-FFF2-40B4-BE49-F238E27FC236}">
                  <a16:creationId xmlns:a16="http://schemas.microsoft.com/office/drawing/2014/main" xmlns="" id="{D6D8169F-2181-43C3-9BA9-55E57246271C}"/>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5462" b="93462" l="9986" r="89733">
                          <a14:foregroundMark x1="51899" y1="9231" x2="51899" y2="9231"/>
                          <a14:foregroundMark x1="53868" y1="7385" x2="53868" y2="7385"/>
                          <a14:foregroundMark x1="53305" y1="5538" x2="53305" y2="5538"/>
                          <a14:foregroundMark x1="44163" y1="14231" x2="44163" y2="14231"/>
                          <a14:foregroundMark x1="46695" y1="17923" x2="46695" y2="17923"/>
                          <a14:foregroundMark x1="44444" y1="16692" x2="44444" y2="16692"/>
                          <a14:foregroundMark x1="43319" y1="12692" x2="43319" y2="12692"/>
                          <a14:foregroundMark x1="43038" y1="12846" x2="43038" y2="12846"/>
                          <a14:foregroundMark x1="42475" y1="12077" x2="42475" y2="12077"/>
                          <a14:foregroundMark x1="65682" y1="34308" x2="65682" y2="34308"/>
                          <a14:foregroundMark x1="67651" y1="41231" x2="67651" y2="41231"/>
                          <a14:foregroundMark x1="67932" y1="40308" x2="67932" y2="40308"/>
                          <a14:foregroundMark x1="54993" y1="93462" x2="54993" y2="93462"/>
                          <a14:foregroundMark x1="28411" y1="33538" x2="28411" y2="33538"/>
                          <a14:foregroundMark x1="30942" y1="31077" x2="30942" y2="31077"/>
                          <a14:foregroundMark x1="26160" y1="36154" x2="26160" y2="36154"/>
                          <a14:foregroundMark x1="68214" y1="51154" x2="68214" y2="51154"/>
                          <a14:foregroundMark x1="68776" y1="53462" x2="68776" y2="53462"/>
                        </a14:backgroundRemoval>
                      </a14:imgEffect>
                    </a14:imgLayer>
                  </a14:imgProps>
                </a:ext>
                <a:ext uri="{28A0092B-C50C-407E-A947-70E740481C1C}">
                  <a14:useLocalDpi xmlns:a14="http://schemas.microsoft.com/office/drawing/2010/main"/>
                </a:ext>
              </a:extLst>
            </a:blip>
            <a:stretch>
              <a:fillRect/>
            </a:stretch>
          </p:blipFill>
          <p:spPr>
            <a:xfrm>
              <a:off x="4801843" y="2048531"/>
              <a:ext cx="1050528" cy="1920796"/>
            </a:xfrm>
            <a:prstGeom prst="rect">
              <a:avLst/>
            </a:prstGeom>
          </p:spPr>
        </p:pic>
        <p:pic>
          <p:nvPicPr>
            <p:cNvPr id="19" name="Picture 18" descr="A picture containing person, person, standing&#10;&#10;Description automatically generated">
              <a:extLst>
                <a:ext uri="{FF2B5EF4-FFF2-40B4-BE49-F238E27FC236}">
                  <a16:creationId xmlns:a16="http://schemas.microsoft.com/office/drawing/2014/main" xmlns="" id="{B49A1AFB-3592-44B1-A9C6-7C3E3993046B}"/>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8571" b="90000" l="10000" r="90000">
                          <a14:foregroundMark x1="51538" y1="8571" x2="51538" y2="8571"/>
                          <a14:foregroundMark x1="48077" y1="20357" x2="48077" y2="20357"/>
                        </a14:backgroundRemoval>
                      </a14:imgEffect>
                    </a14:imgLayer>
                  </a14:imgProps>
                </a:ext>
                <a:ext uri="{28A0092B-C50C-407E-A947-70E740481C1C}">
                  <a14:useLocalDpi xmlns:a14="http://schemas.microsoft.com/office/drawing/2010/main"/>
                </a:ext>
              </a:extLst>
            </a:blip>
            <a:stretch>
              <a:fillRect/>
            </a:stretch>
          </p:blipFill>
          <p:spPr>
            <a:xfrm>
              <a:off x="4192627" y="2408521"/>
              <a:ext cx="1236022" cy="1331101"/>
            </a:xfrm>
            <a:prstGeom prst="rect">
              <a:avLst/>
            </a:prstGeom>
          </p:spPr>
        </p:pic>
        <p:pic>
          <p:nvPicPr>
            <p:cNvPr id="21" name="Picture 20" descr="A person in a pink dress&#10;&#10;Description automatically generated with medium confidence">
              <a:extLst>
                <a:ext uri="{FF2B5EF4-FFF2-40B4-BE49-F238E27FC236}">
                  <a16:creationId xmlns:a16="http://schemas.microsoft.com/office/drawing/2014/main" xmlns="" id="{22F13BD4-E725-42DA-A8D8-7C5BFA0FFAB5}"/>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8824" b="91667" l="9804" r="89951">
                          <a14:foregroundMark x1="50490" y1="10948" x2="50490" y2="10948"/>
                          <a14:foregroundMark x1="48775" y1="91667" x2="48775" y2="91667"/>
                          <a14:foregroundMark x1="48529" y1="8824" x2="48529" y2="8824"/>
                        </a14:backgroundRemoval>
                      </a14:imgEffect>
                    </a14:imgLayer>
                  </a14:imgProps>
                </a:ext>
                <a:ext uri="{28A0092B-C50C-407E-A947-70E740481C1C}">
                  <a14:useLocalDpi xmlns:a14="http://schemas.microsoft.com/office/drawing/2010/main"/>
                </a:ext>
              </a:extLst>
            </a:blip>
            <a:stretch>
              <a:fillRect/>
            </a:stretch>
          </p:blipFill>
          <p:spPr>
            <a:xfrm>
              <a:off x="5896874" y="3304555"/>
              <a:ext cx="2172870" cy="3259304"/>
            </a:xfrm>
            <a:prstGeom prst="rect">
              <a:avLst/>
            </a:prstGeom>
          </p:spPr>
        </p:pic>
      </p:grpSp>
      <p:pic>
        <p:nvPicPr>
          <p:cNvPr id="4" name="Picture 3" descr="A child standing in a stream&#10;&#10;Description automatically generated with low confidence">
            <a:extLst>
              <a:ext uri="{FF2B5EF4-FFF2-40B4-BE49-F238E27FC236}">
                <a16:creationId xmlns:a16="http://schemas.microsoft.com/office/drawing/2014/main" xmlns="" id="{F988096A-D9F2-436F-92F2-9FE3A1052D1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00801" y="2495967"/>
            <a:ext cx="5468087" cy="3643113"/>
          </a:xfrm>
          <a:prstGeom prst="rect">
            <a:avLst/>
          </a:prstGeom>
          <a:ln>
            <a:noFill/>
          </a:ln>
          <a:effectLst>
            <a:softEdge rad="112500"/>
          </a:effectLst>
        </p:spPr>
      </p:pic>
      <p:sp>
        <p:nvSpPr>
          <p:cNvPr id="15" name="Rectangle: Rounded Corners 14">
            <a:extLst>
              <a:ext uri="{FF2B5EF4-FFF2-40B4-BE49-F238E27FC236}">
                <a16:creationId xmlns:a16="http://schemas.microsoft.com/office/drawing/2014/main" xmlns="" id="{A477D62C-AA68-5959-602D-35D104F6E14B}"/>
              </a:ext>
            </a:extLst>
          </p:cNvPr>
          <p:cNvSpPr/>
          <p:nvPr/>
        </p:nvSpPr>
        <p:spPr>
          <a:xfrm>
            <a:off x="919607" y="807145"/>
            <a:ext cx="11073384" cy="575829"/>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6" name="Picture 15" descr="A picture containing logo&#10;&#10;Description automatically generated">
            <a:extLst>
              <a:ext uri="{FF2B5EF4-FFF2-40B4-BE49-F238E27FC236}">
                <a16:creationId xmlns:a16="http://schemas.microsoft.com/office/drawing/2014/main" xmlns="" id="{FFC5F5B8-1BCE-3BC9-1C45-A42BA09233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96831" y="382351"/>
            <a:ext cx="937566" cy="889893"/>
          </a:xfrm>
          <a:prstGeom prst="rect">
            <a:avLst/>
          </a:prstGeom>
        </p:spPr>
      </p:pic>
      <p:sp>
        <p:nvSpPr>
          <p:cNvPr id="22" name="TextBox 21">
            <a:extLst>
              <a:ext uri="{FF2B5EF4-FFF2-40B4-BE49-F238E27FC236}">
                <a16:creationId xmlns:a16="http://schemas.microsoft.com/office/drawing/2014/main" xmlns="" id="{D15068EC-9844-1077-675D-A554CA25DC1B}"/>
              </a:ext>
            </a:extLst>
          </p:cNvPr>
          <p:cNvSpPr txBox="1"/>
          <p:nvPr/>
        </p:nvSpPr>
        <p:spPr>
          <a:xfrm>
            <a:off x="706225" y="6161663"/>
            <a:ext cx="4551233" cy="707886"/>
          </a:xfrm>
          <a:prstGeom prst="rect">
            <a:avLst/>
          </a:prstGeom>
          <a:noFill/>
        </p:spPr>
        <p:txBody>
          <a:bodyPr wrap="square">
            <a:spAutoFit/>
          </a:bodyPr>
          <a:lstStyle/>
          <a:p>
            <a:r>
              <a:rPr lang="en-US" sz="2000" i="1">
                <a:effectLst/>
                <a:latin typeface="Arial" panose="020B0604020202020204" pitchFamily="34" charset="0"/>
                <a:ea typeface="Times New Roman" panose="02020603050405020304" pitchFamily="18" charset="0"/>
                <a:cs typeface="Arial" panose="020B0604020202020204" pitchFamily="34" charset="0"/>
              </a:rPr>
              <a:t>Bé trai: - </a:t>
            </a:r>
            <a:r>
              <a:rPr lang="en-US" sz="2000" b="1" i="1">
                <a:effectLst/>
                <a:latin typeface="Arial" panose="020B0604020202020204" pitchFamily="34" charset="0"/>
                <a:ea typeface="Times New Roman" panose="02020603050405020304" pitchFamily="18" charset="0"/>
                <a:cs typeface="Arial" panose="020B0604020202020204" pitchFamily="34" charset="0"/>
              </a:rPr>
              <a:t>đứng yên </a:t>
            </a:r>
            <a:r>
              <a:rPr lang="en-US" sz="2000" i="1">
                <a:effectLst/>
                <a:latin typeface="Arial" panose="020B0604020202020204" pitchFamily="34" charset="0"/>
                <a:ea typeface="Times New Roman" panose="02020603050405020304" pitchFamily="18" charset="0"/>
                <a:cs typeface="Arial" panose="020B0604020202020204" pitchFamily="34" charset="0"/>
              </a:rPr>
              <a:t>đối với bố</a:t>
            </a:r>
          </a:p>
          <a:p>
            <a:r>
              <a:rPr lang="en-US" sz="2000" i="1">
                <a:latin typeface="Arial" panose="020B0604020202020204" pitchFamily="34" charset="0"/>
                <a:ea typeface="Times New Roman" panose="02020603050405020304" pitchFamily="18" charset="0"/>
                <a:cs typeface="Arial" panose="020B0604020202020204" pitchFamily="34" charset="0"/>
              </a:rPr>
              <a:t>  </a:t>
            </a:r>
            <a:r>
              <a:rPr lang="en-US" sz="2000" i="1">
                <a:effectLst/>
                <a:latin typeface="Arial" panose="020B0604020202020204" pitchFamily="34" charset="0"/>
                <a:ea typeface="Times New Roman" panose="02020603050405020304" pitchFamily="18" charset="0"/>
                <a:cs typeface="Arial" panose="020B0604020202020204" pitchFamily="34" charset="0"/>
              </a:rPr>
              <a:t>           - </a:t>
            </a:r>
            <a:r>
              <a:rPr lang="en-US" sz="2000" b="1" i="1">
                <a:effectLst/>
                <a:latin typeface="Arial" panose="020B0604020202020204" pitchFamily="34" charset="0"/>
                <a:ea typeface="Times New Roman" panose="02020603050405020304" pitchFamily="18" charset="0"/>
                <a:cs typeface="Arial" panose="020B0604020202020204" pitchFamily="34" charset="0"/>
              </a:rPr>
              <a:t>chuyển động </a:t>
            </a:r>
            <a:r>
              <a:rPr lang="en-US" sz="2000" i="1">
                <a:latin typeface="Arial" panose="020B0604020202020204" pitchFamily="34" charset="0"/>
                <a:ea typeface="Times New Roman" panose="02020603050405020304" pitchFamily="18" charset="0"/>
                <a:cs typeface="Arial" panose="020B0604020202020204" pitchFamily="34" charset="0"/>
              </a:rPr>
              <a:t>đối</a:t>
            </a:r>
            <a:r>
              <a:rPr lang="en-US" sz="2000" b="1" i="1">
                <a:latin typeface="Arial" panose="020B0604020202020204" pitchFamily="34" charset="0"/>
                <a:ea typeface="Times New Roman" panose="02020603050405020304" pitchFamily="18" charset="0"/>
                <a:cs typeface="Arial" panose="020B0604020202020204" pitchFamily="34" charset="0"/>
              </a:rPr>
              <a:t> </a:t>
            </a:r>
            <a:r>
              <a:rPr lang="en-US" sz="2000" i="1">
                <a:effectLst/>
                <a:latin typeface="Arial" panose="020B0604020202020204" pitchFamily="34" charset="0"/>
                <a:ea typeface="Times New Roman" panose="02020603050405020304" pitchFamily="18" charset="0"/>
                <a:cs typeface="Arial" panose="020B0604020202020204" pitchFamily="34" charset="0"/>
              </a:rPr>
              <a:t>với mẹ</a:t>
            </a:r>
            <a:endParaRPr lang="en-US" sz="2000" i="1"/>
          </a:p>
        </p:txBody>
      </p:sp>
      <p:sp>
        <p:nvSpPr>
          <p:cNvPr id="23" name="TextBox 22">
            <a:extLst>
              <a:ext uri="{FF2B5EF4-FFF2-40B4-BE49-F238E27FC236}">
                <a16:creationId xmlns:a16="http://schemas.microsoft.com/office/drawing/2014/main" xmlns="" id="{23E72BA6-D263-B9C2-C314-54692049B549}"/>
              </a:ext>
            </a:extLst>
          </p:cNvPr>
          <p:cNvSpPr txBox="1"/>
          <p:nvPr/>
        </p:nvSpPr>
        <p:spPr>
          <a:xfrm>
            <a:off x="6489027" y="6161663"/>
            <a:ext cx="5592190" cy="707886"/>
          </a:xfrm>
          <a:prstGeom prst="rect">
            <a:avLst/>
          </a:prstGeom>
          <a:noFill/>
        </p:spPr>
        <p:txBody>
          <a:bodyPr wrap="square">
            <a:spAutoFit/>
          </a:bodyPr>
          <a:lstStyle/>
          <a:p>
            <a:r>
              <a:rPr lang="en-US" sz="2000" i="1">
                <a:effectLst/>
                <a:latin typeface="Arial" panose="020B0604020202020204" pitchFamily="34" charset="0"/>
                <a:ea typeface="Times New Roman" panose="02020603050405020304" pitchFamily="18" charset="0"/>
                <a:cs typeface="Arial" panose="020B0604020202020204" pitchFamily="34" charset="0"/>
              </a:rPr>
              <a:t>Thuyền giấy: - </a:t>
            </a:r>
            <a:r>
              <a:rPr lang="en-US" sz="2000" b="1" i="1">
                <a:effectLst/>
                <a:latin typeface="Arial" panose="020B0604020202020204" pitchFamily="34" charset="0"/>
                <a:ea typeface="Times New Roman" panose="02020603050405020304" pitchFamily="18" charset="0"/>
                <a:cs typeface="Arial" panose="020B0604020202020204" pitchFamily="34" charset="0"/>
              </a:rPr>
              <a:t>đứng yên </a:t>
            </a:r>
            <a:r>
              <a:rPr lang="en-US" sz="2000" i="1">
                <a:effectLst/>
                <a:latin typeface="Arial" panose="020B0604020202020204" pitchFamily="34" charset="0"/>
                <a:ea typeface="Times New Roman" panose="02020603050405020304" pitchFamily="18" charset="0"/>
                <a:cs typeface="Arial" panose="020B0604020202020204" pitchFamily="34" charset="0"/>
              </a:rPr>
              <a:t>đối với nước</a:t>
            </a:r>
          </a:p>
          <a:p>
            <a:r>
              <a:rPr lang="en-US" sz="2000" i="1">
                <a:latin typeface="Arial" panose="020B0604020202020204" pitchFamily="34" charset="0"/>
                <a:ea typeface="Times New Roman" panose="02020603050405020304" pitchFamily="18" charset="0"/>
                <a:cs typeface="Arial" panose="020B0604020202020204" pitchFamily="34" charset="0"/>
              </a:rPr>
              <a:t>  </a:t>
            </a:r>
            <a:r>
              <a:rPr lang="en-US" sz="2000" i="1">
                <a:effectLst/>
                <a:latin typeface="Arial" panose="020B0604020202020204" pitchFamily="34" charset="0"/>
                <a:ea typeface="Times New Roman" panose="02020603050405020304" pitchFamily="18" charset="0"/>
                <a:cs typeface="Arial" panose="020B0604020202020204" pitchFamily="34" charset="0"/>
              </a:rPr>
              <a:t>                    - </a:t>
            </a:r>
            <a:r>
              <a:rPr lang="en-US" sz="2000" b="1" i="1">
                <a:effectLst/>
                <a:latin typeface="Arial" panose="020B0604020202020204" pitchFamily="34" charset="0"/>
                <a:ea typeface="Times New Roman" panose="02020603050405020304" pitchFamily="18" charset="0"/>
                <a:cs typeface="Arial" panose="020B0604020202020204" pitchFamily="34" charset="0"/>
              </a:rPr>
              <a:t>chuyển động </a:t>
            </a:r>
            <a:r>
              <a:rPr lang="en-US" sz="2000" i="1">
                <a:latin typeface="Arial" panose="020B0604020202020204" pitchFamily="34" charset="0"/>
                <a:ea typeface="Times New Roman" panose="02020603050405020304" pitchFamily="18" charset="0"/>
                <a:cs typeface="Arial" panose="020B0604020202020204" pitchFamily="34" charset="0"/>
              </a:rPr>
              <a:t>đối</a:t>
            </a:r>
            <a:r>
              <a:rPr lang="en-US" sz="2000" b="1" i="1">
                <a:latin typeface="Arial" panose="020B0604020202020204" pitchFamily="34" charset="0"/>
                <a:ea typeface="Times New Roman" panose="02020603050405020304" pitchFamily="18" charset="0"/>
                <a:cs typeface="Arial" panose="020B0604020202020204" pitchFamily="34" charset="0"/>
              </a:rPr>
              <a:t> </a:t>
            </a:r>
            <a:r>
              <a:rPr lang="en-US" sz="2000" i="1">
                <a:effectLst/>
                <a:latin typeface="Arial" panose="020B0604020202020204" pitchFamily="34" charset="0"/>
                <a:ea typeface="Times New Roman" panose="02020603050405020304" pitchFamily="18" charset="0"/>
                <a:cs typeface="Arial" panose="020B0604020202020204" pitchFamily="34" charset="0"/>
              </a:rPr>
              <a:t>với đứa bé</a:t>
            </a:r>
            <a:endParaRPr lang="en-US" sz="2000" i="1"/>
          </a:p>
        </p:txBody>
      </p:sp>
    </p:spTree>
    <p:extLst>
      <p:ext uri="{BB962C8B-B14F-4D97-AF65-F5344CB8AC3E}">
        <p14:creationId xmlns:p14="http://schemas.microsoft.com/office/powerpoint/2010/main" val="26763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xmlns="" id="{B3737109-4692-47F2-AB1A-21FCCC93F670}"/>
              </a:ext>
            </a:extLst>
          </p:cNvPr>
          <p:cNvSpPr txBox="1">
            <a:spLocks noChangeArrowheads="1"/>
          </p:cNvSpPr>
          <p:nvPr/>
        </p:nvSpPr>
        <p:spPr bwMode="auto">
          <a:xfrm>
            <a:off x="1146038" y="643781"/>
            <a:ext cx="54071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Tính tương đối của chuyển động</a:t>
            </a:r>
            <a:endParaRPr lang="en-US" altLang="en-US" sz="2600">
              <a:solidFill>
                <a:srgbClr val="0070C0"/>
              </a:solidFill>
              <a:cs typeface="Arial" panose="020B0604020202020204" pitchFamily="34" charset="0"/>
            </a:endParaRPr>
          </a:p>
        </p:txBody>
      </p:sp>
      <p:grpSp>
        <p:nvGrpSpPr>
          <p:cNvPr id="6" name="Group 5">
            <a:extLst>
              <a:ext uri="{FF2B5EF4-FFF2-40B4-BE49-F238E27FC236}">
                <a16:creationId xmlns:a16="http://schemas.microsoft.com/office/drawing/2014/main" xmlns="" id="{D219A1C0-44AA-4265-BE13-419997C264B7}"/>
              </a:ext>
            </a:extLst>
          </p:cNvPr>
          <p:cNvGrpSpPr/>
          <p:nvPr/>
        </p:nvGrpSpPr>
        <p:grpSpPr>
          <a:xfrm>
            <a:off x="-29497" y="65600"/>
            <a:ext cx="9325897" cy="542538"/>
            <a:chOff x="74035" y="2231322"/>
            <a:chExt cx="9268114" cy="757342"/>
          </a:xfrm>
        </p:grpSpPr>
        <p:grpSp>
          <p:nvGrpSpPr>
            <p:cNvPr id="7" name="Group 70">
              <a:extLst>
                <a:ext uri="{FF2B5EF4-FFF2-40B4-BE49-F238E27FC236}">
                  <a16:creationId xmlns:a16="http://schemas.microsoft.com/office/drawing/2014/main" xmlns="" id="{D5C7ACB5-BADE-4942-8F86-3BC8A2AE7811}"/>
                </a:ext>
              </a:extLst>
            </p:cNvPr>
            <p:cNvGrpSpPr>
              <a:grpSpLocks/>
            </p:cNvGrpSpPr>
            <p:nvPr/>
          </p:nvGrpSpPr>
          <p:grpSpPr bwMode="auto">
            <a:xfrm>
              <a:off x="286106" y="2280389"/>
              <a:ext cx="9056043" cy="708275"/>
              <a:chOff x="564746" y="3403331"/>
              <a:chExt cx="4663439" cy="1364238"/>
            </a:xfrm>
          </p:grpSpPr>
          <p:pic>
            <p:nvPicPr>
              <p:cNvPr id="10" name="Picture 9" descr="empty-green-rectangle">
                <a:extLst>
                  <a:ext uri="{FF2B5EF4-FFF2-40B4-BE49-F238E27FC236}">
                    <a16:creationId xmlns:a16="http://schemas.microsoft.com/office/drawing/2014/main" xmlns="" id="{4526DB96-2235-4F2B-A406-8F27EEAA0A1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6634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xmlns="" id="{2A3A9A09-548C-411F-ABEA-9188AFCF42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xmlns=""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xmlns=""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Độ dịch chuyển tổng hợp – Vận tốc tổng hợp</a:t>
              </a:r>
              <a:endParaRPr lang="en-US" sz="2800" dirty="0">
                <a:cs typeface="Arial" panose="020B0604020202020204" pitchFamily="34" charset="0"/>
              </a:endParaRPr>
            </a:p>
          </p:txBody>
        </p:sp>
      </p:grpSp>
      <p:grpSp>
        <p:nvGrpSpPr>
          <p:cNvPr id="12" name="Group 11">
            <a:extLst>
              <a:ext uri="{FF2B5EF4-FFF2-40B4-BE49-F238E27FC236}">
                <a16:creationId xmlns:a16="http://schemas.microsoft.com/office/drawing/2014/main" xmlns="" id="{1784CB89-3F60-481E-BA38-7B640899A77D}"/>
              </a:ext>
            </a:extLst>
          </p:cNvPr>
          <p:cNvGrpSpPr/>
          <p:nvPr/>
        </p:nvGrpSpPr>
        <p:grpSpPr>
          <a:xfrm>
            <a:off x="338942" y="731676"/>
            <a:ext cx="785094" cy="325264"/>
            <a:chOff x="5867400" y="402866"/>
            <a:chExt cx="785094" cy="406303"/>
          </a:xfrm>
        </p:grpSpPr>
        <p:sp>
          <p:nvSpPr>
            <p:cNvPr id="13" name="Arrow: Pentagon 12">
              <a:extLst>
                <a:ext uri="{FF2B5EF4-FFF2-40B4-BE49-F238E27FC236}">
                  <a16:creationId xmlns:a16="http://schemas.microsoft.com/office/drawing/2014/main" xmlns="" id="{E19BAFD1-19AE-40DD-A5DF-69C37A26152A}"/>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Chevron 13">
              <a:extLst>
                <a:ext uri="{FF2B5EF4-FFF2-40B4-BE49-F238E27FC236}">
                  <a16:creationId xmlns:a16="http://schemas.microsoft.com/office/drawing/2014/main" xmlns="" id="{B7C1F748-477B-407F-9982-A03F97F6283E}"/>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7" name="Picture 4" descr="empty-blue-rectangle">
            <a:extLst>
              <a:ext uri="{FF2B5EF4-FFF2-40B4-BE49-F238E27FC236}">
                <a16:creationId xmlns:a16="http://schemas.microsoft.com/office/drawing/2014/main" xmlns="" id="{C7F0C6E5-0691-4247-AA71-C32ABA5C89AC}"/>
              </a:ext>
            </a:extLst>
          </p:cNvPr>
          <p:cNvPicPr>
            <a:picLocks noChangeAspect="1" noChangeArrowheads="1"/>
          </p:cNvPicPr>
          <p:nvPr/>
        </p:nvPicPr>
        <p:blipFill>
          <a:blip r:embed="rId4"/>
          <a:srcRect/>
          <a:stretch>
            <a:fillRect/>
          </a:stretch>
        </p:blipFill>
        <p:spPr bwMode="auto">
          <a:xfrm>
            <a:off x="175086" y="1282434"/>
            <a:ext cx="5407161" cy="1561942"/>
          </a:xfrm>
          <a:prstGeom prst="rect">
            <a:avLst/>
          </a:prstGeom>
          <a:noFill/>
          <a:ln w="9525">
            <a:noFill/>
            <a:miter lim="800000"/>
            <a:headEnd/>
            <a:tailEnd/>
          </a:ln>
        </p:spPr>
      </p:pic>
      <p:pic>
        <p:nvPicPr>
          <p:cNvPr id="31" name="Picture 4" descr="empty-blue-rectangle">
            <a:extLst>
              <a:ext uri="{FF2B5EF4-FFF2-40B4-BE49-F238E27FC236}">
                <a16:creationId xmlns:a16="http://schemas.microsoft.com/office/drawing/2014/main" xmlns="" id="{506DC18F-C841-45A6-B423-695EE2806493}"/>
              </a:ext>
            </a:extLst>
          </p:cNvPr>
          <p:cNvPicPr>
            <a:picLocks noChangeAspect="1" noChangeArrowheads="1"/>
          </p:cNvPicPr>
          <p:nvPr/>
        </p:nvPicPr>
        <p:blipFill>
          <a:blip r:embed="rId4"/>
          <a:srcRect/>
          <a:stretch>
            <a:fillRect/>
          </a:stretch>
        </p:blipFill>
        <p:spPr bwMode="auto">
          <a:xfrm>
            <a:off x="5663040" y="1282434"/>
            <a:ext cx="6376560" cy="1561942"/>
          </a:xfrm>
          <a:prstGeom prst="rect">
            <a:avLst/>
          </a:prstGeom>
          <a:noFill/>
          <a:ln w="9525">
            <a:noFill/>
            <a:miter lim="800000"/>
            <a:headEnd/>
            <a:tailEnd/>
          </a:ln>
        </p:spPr>
      </p:pic>
      <p:sp>
        <p:nvSpPr>
          <p:cNvPr id="32" name="TextBox 31">
            <a:extLst>
              <a:ext uri="{FF2B5EF4-FFF2-40B4-BE49-F238E27FC236}">
                <a16:creationId xmlns:a16="http://schemas.microsoft.com/office/drawing/2014/main" xmlns="" id="{CE4F4634-C790-4C9E-B90A-D395B51F4AD7}"/>
              </a:ext>
            </a:extLst>
          </p:cNvPr>
          <p:cNvSpPr txBox="1"/>
          <p:nvPr/>
        </p:nvSpPr>
        <p:spPr>
          <a:xfrm>
            <a:off x="473528" y="1370327"/>
            <a:ext cx="4876800" cy="1361527"/>
          </a:xfrm>
          <a:prstGeom prst="rect">
            <a:avLst/>
          </a:prstGeom>
          <a:noFill/>
        </p:spPr>
        <p:txBody>
          <a:bodyPr wrap="square">
            <a:spAutoFit/>
          </a:bodyPr>
          <a:lstStyle/>
          <a:p>
            <a:pPr marL="0" marR="0">
              <a:lnSpc>
                <a:spcPct val="107000"/>
              </a:lnSpc>
              <a:spcBef>
                <a:spcPts val="0"/>
              </a:spcBef>
              <a:spcAft>
                <a:spcPts val="500"/>
              </a:spcAft>
            </a:pP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 quy chiếu đứng yên</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 quy chiếu gắn với vật làm gốc được quy ước là đứng yên</a:t>
            </a:r>
          </a:p>
        </p:txBody>
      </p:sp>
      <p:sp>
        <p:nvSpPr>
          <p:cNvPr id="34" name="TextBox 33">
            <a:extLst>
              <a:ext uri="{FF2B5EF4-FFF2-40B4-BE49-F238E27FC236}">
                <a16:creationId xmlns:a16="http://schemas.microsoft.com/office/drawing/2014/main" xmlns="" id="{695F5B16-EB4C-43C4-B78B-A0CFF2B5B0E2}"/>
              </a:ext>
            </a:extLst>
          </p:cNvPr>
          <p:cNvSpPr txBox="1"/>
          <p:nvPr/>
        </p:nvSpPr>
        <p:spPr>
          <a:xfrm>
            <a:off x="489276" y="6043566"/>
            <a:ext cx="4250872" cy="663580"/>
          </a:xfrm>
          <a:prstGeom prst="rect">
            <a:avLst/>
          </a:prstGeom>
          <a:noFill/>
        </p:spPr>
        <p:txBody>
          <a:bodyPr wrap="square">
            <a:spAutoFit/>
          </a:bodyPr>
          <a:lstStyle/>
          <a:p>
            <a:pPr marL="0" marR="0" algn="ctr">
              <a:lnSpc>
                <a:spcPct val="107000"/>
              </a:lnSpc>
              <a:spcBef>
                <a:spcPts val="0"/>
              </a:spcBef>
              <a:spcAft>
                <a:spcPts val="500"/>
              </a:spcAft>
            </a:pPr>
            <a:r>
              <a:rPr lang="en-US" sz="18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Vd: </a:t>
            </a:r>
            <a:r>
              <a:rPr lang="en-US" sz="1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như sân ga, người quan sát đứng yên trên mặt đất.</a:t>
            </a:r>
          </a:p>
        </p:txBody>
      </p:sp>
      <p:sp>
        <p:nvSpPr>
          <p:cNvPr id="36" name="TextBox 35">
            <a:extLst>
              <a:ext uri="{FF2B5EF4-FFF2-40B4-BE49-F238E27FC236}">
                <a16:creationId xmlns:a16="http://schemas.microsoft.com/office/drawing/2014/main" xmlns="" id="{7F19F41E-15EE-4229-BED2-A3D8F3464B5F}"/>
              </a:ext>
            </a:extLst>
          </p:cNvPr>
          <p:cNvSpPr txBox="1"/>
          <p:nvPr/>
        </p:nvSpPr>
        <p:spPr>
          <a:xfrm>
            <a:off x="6050970" y="5892115"/>
            <a:ext cx="5600700" cy="966483"/>
          </a:xfrm>
          <a:prstGeom prst="rect">
            <a:avLst/>
          </a:prstGeom>
          <a:noFill/>
        </p:spPr>
        <p:txBody>
          <a:bodyPr wrap="square">
            <a:spAutoFit/>
          </a:bodyPr>
          <a:lstStyle/>
          <a:p>
            <a:pPr marL="0" marR="0">
              <a:lnSpc>
                <a:spcPct val="107000"/>
              </a:lnSpc>
              <a:spcBef>
                <a:spcPts val="0"/>
              </a:spcBef>
              <a:spcAft>
                <a:spcPts val="500"/>
              </a:spcAft>
            </a:pPr>
            <a:r>
              <a:rPr lang="en-US" sz="18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Vd: </a:t>
            </a:r>
            <a:r>
              <a:rPr lang="en-US" sz="1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tàu hoả chuyển động so với sân ga, bậc thang cuộn khi đang hoạt động so với mặt đất và dòng nước đang trổi so với người đứng yên trên mặt đất</a:t>
            </a:r>
            <a:endParaRPr lang="en-US" sz="1800" i="1">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7" name="TextBox 36">
            <a:extLst>
              <a:ext uri="{FF2B5EF4-FFF2-40B4-BE49-F238E27FC236}">
                <a16:creationId xmlns:a16="http://schemas.microsoft.com/office/drawing/2014/main" xmlns="" id="{EA501475-E40A-463E-9BF8-28CA9A96A6E7}"/>
              </a:ext>
            </a:extLst>
          </p:cNvPr>
          <p:cNvSpPr txBox="1"/>
          <p:nvPr/>
        </p:nvSpPr>
        <p:spPr>
          <a:xfrm>
            <a:off x="6139609" y="1369947"/>
            <a:ext cx="5578863" cy="1297406"/>
          </a:xfrm>
          <a:prstGeom prst="rect">
            <a:avLst/>
          </a:prstGeom>
          <a:noFill/>
        </p:spPr>
        <p:txBody>
          <a:bodyPr wrap="square">
            <a:spAutoFit/>
          </a:bodyPr>
          <a:lstStyle/>
          <a:p>
            <a:pPr marL="0" marR="0">
              <a:lnSpc>
                <a:spcPct val="107000"/>
              </a:lnSpc>
              <a:spcBef>
                <a:spcPts val="0"/>
              </a:spcBef>
              <a:spcAft>
                <a:spcPts val="500"/>
              </a:spcAft>
            </a:pP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 quy chiếu chuyển động: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 quy chiếu gắn với vật làm gốc chuyển động so với hệ quy chiếu đứng yên </a:t>
            </a:r>
          </a:p>
        </p:txBody>
      </p:sp>
      <p:pic>
        <p:nvPicPr>
          <p:cNvPr id="43" name="Picture 42" descr="A group of men standing next to a train&#10;&#10;Description automatically generated with low confidence">
            <a:extLst>
              <a:ext uri="{FF2B5EF4-FFF2-40B4-BE49-F238E27FC236}">
                <a16:creationId xmlns:a16="http://schemas.microsoft.com/office/drawing/2014/main" xmlns="" id="{A1BF2922-0209-49CB-B9A2-6C7DB2EE36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2978" y="3016579"/>
            <a:ext cx="4969978" cy="2972611"/>
          </a:xfrm>
          <a:prstGeom prst="rect">
            <a:avLst/>
          </a:prstGeom>
          <a:ln>
            <a:noFill/>
          </a:ln>
          <a:effectLst>
            <a:softEdge rad="112500"/>
          </a:effectLst>
        </p:spPr>
      </p:pic>
      <p:pic>
        <p:nvPicPr>
          <p:cNvPr id="20" name="Picture 19">
            <a:extLst>
              <a:ext uri="{FF2B5EF4-FFF2-40B4-BE49-F238E27FC236}">
                <a16:creationId xmlns:a16="http://schemas.microsoft.com/office/drawing/2014/main" xmlns="" id="{EACEFC0E-B333-48CF-8952-1E0A8889BB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064"/>
          <a:stretch/>
        </p:blipFill>
        <p:spPr>
          <a:xfrm>
            <a:off x="6324600" y="2969609"/>
            <a:ext cx="4855290" cy="2919320"/>
          </a:xfrm>
          <a:prstGeom prst="rect">
            <a:avLst/>
          </a:prstGeom>
          <a:ln>
            <a:noFill/>
          </a:ln>
          <a:effectLst>
            <a:softEdge rad="112500"/>
          </a:effectLst>
        </p:spPr>
      </p:pic>
    </p:spTree>
    <p:extLst>
      <p:ext uri="{BB962C8B-B14F-4D97-AF65-F5344CB8AC3E}">
        <p14:creationId xmlns:p14="http://schemas.microsoft.com/office/powerpoint/2010/main" val="242155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98219DD-404E-4E66-86F5-867B872278A3}"/>
              </a:ext>
            </a:extLst>
          </p:cNvPr>
          <p:cNvGrpSpPr/>
          <p:nvPr/>
        </p:nvGrpSpPr>
        <p:grpSpPr>
          <a:xfrm>
            <a:off x="834244" y="1767732"/>
            <a:ext cx="5181600" cy="1381760"/>
            <a:chOff x="304800" y="2560287"/>
            <a:chExt cx="5181600" cy="1381760"/>
          </a:xfrm>
        </p:grpSpPr>
        <p:pic>
          <p:nvPicPr>
            <p:cNvPr id="4" name="Content Placeholder 4" descr="Diagram&#10;&#10;Description automatically generated with medium confidence">
              <a:extLst>
                <a:ext uri="{FF2B5EF4-FFF2-40B4-BE49-F238E27FC236}">
                  <a16:creationId xmlns:a16="http://schemas.microsoft.com/office/drawing/2014/main" xmlns="" id="{30BD55E7-416A-4E7F-ABF7-0690F63ADB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00" y="2560287"/>
              <a:ext cx="5181600" cy="1381760"/>
            </a:xfrm>
            <a:prstGeom prst="rect">
              <a:avLst/>
            </a:prstGeom>
          </p:spPr>
        </p:pic>
        <p:pic>
          <p:nvPicPr>
            <p:cNvPr id="8" name="Picture 7" descr="A person in a suit&#10;&#10;Description automatically generated with low confidence">
              <a:extLst>
                <a:ext uri="{FF2B5EF4-FFF2-40B4-BE49-F238E27FC236}">
                  <a16:creationId xmlns:a16="http://schemas.microsoft.com/office/drawing/2014/main" xmlns="" id="{FA8C64B3-A13C-4C67-84B5-EE4D38799C0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7840" b="100000" l="0" r="100000">
                          <a14:foregroundMark x1="57977" y1="30836" x2="57977" y2="30836"/>
                          <a14:foregroundMark x1="61089" y1="47561" x2="61089" y2="47561"/>
                          <a14:foregroundMark x1="49416" y1="30488" x2="49416" y2="30488"/>
                          <a14:foregroundMark x1="55253" y1="8537" x2="55253" y2="8537"/>
                          <a14:foregroundMark x1="58560" y1="8014" x2="58560" y2="8014"/>
                          <a14:foregroundMark x1="47860" y1="83624" x2="47860" y2="83624"/>
                          <a14:foregroundMark x1="49027" y1="76481" x2="49027" y2="76481"/>
                          <a14:foregroundMark x1="65953" y1="81185" x2="65953" y2="81185"/>
                          <a14:foregroundMark x1="66537" y1="77526" x2="66537" y2="77526"/>
                          <a14:foregroundMark x1="39300" y1="8537" x2="39300" y2="8537"/>
                          <a14:foregroundMark x1="57977" y1="10976" x2="57977" y2="10976"/>
                        </a14:backgroundRemoval>
                      </a14:imgEffect>
                    </a14:imgLayer>
                  </a14:imgProps>
                </a:ext>
                <a:ext uri="{28A0092B-C50C-407E-A947-70E740481C1C}">
                  <a14:useLocalDpi xmlns:a14="http://schemas.microsoft.com/office/drawing/2010/main"/>
                </a:ext>
              </a:extLst>
            </a:blip>
            <a:srcRect/>
            <a:stretch/>
          </p:blipFill>
          <p:spPr>
            <a:xfrm>
              <a:off x="4038600" y="3038727"/>
              <a:ext cx="186730" cy="208276"/>
            </a:xfrm>
            <a:prstGeom prst="rect">
              <a:avLst/>
            </a:prstGeom>
          </p:spPr>
        </p:pic>
        <p:pic>
          <p:nvPicPr>
            <p:cNvPr id="10" name="Picture 9">
              <a:extLst>
                <a:ext uri="{FF2B5EF4-FFF2-40B4-BE49-F238E27FC236}">
                  <a16:creationId xmlns:a16="http://schemas.microsoft.com/office/drawing/2014/main" xmlns="" id="{3F54FCE2-F107-46B4-AB60-3D5D4D689FF0}"/>
                </a:ext>
              </a:extLst>
            </p:cNvPr>
            <p:cNvPicPr>
              <a:picLocks noChangeAspect="1"/>
            </p:cNvPicPr>
            <p:nvPr/>
          </p:nvPicPr>
          <p:blipFill rotWithShape="1">
            <a:blip r:embed="rId5" cstate="email">
              <a:alphaModFix amt="44000"/>
              <a:extLst>
                <a:ext uri="{BEBA8EAE-BF5A-486C-A8C5-ECC9F3942E4B}">
                  <a14:imgProps xmlns:a14="http://schemas.microsoft.com/office/drawing/2010/main">
                    <a14:imgLayer r:embed="rId6">
                      <a14:imgEffect>
                        <a14:backgroundRemoval t="12653" b="100000" l="0" r="100000">
                          <a14:foregroundMark x1="19335" y1="33878" x2="19335" y2="33878"/>
                          <a14:foregroundMark x1="38973" y1="13061" x2="38973" y2="13061"/>
                        </a14:backgroundRemoval>
                      </a14:imgEffect>
                    </a14:imgLayer>
                  </a14:imgProps>
                </a:ext>
                <a:ext uri="{28A0092B-C50C-407E-A947-70E740481C1C}">
                  <a14:useLocalDpi xmlns:a14="http://schemas.microsoft.com/office/drawing/2010/main"/>
                </a:ext>
              </a:extLst>
            </a:blip>
            <a:srcRect/>
            <a:stretch/>
          </p:blipFill>
          <p:spPr>
            <a:xfrm>
              <a:off x="2743200" y="3038727"/>
              <a:ext cx="260452" cy="192253"/>
            </a:xfrm>
            <a:prstGeom prst="rect">
              <a:avLst/>
            </a:prstGeom>
          </p:spPr>
        </p:pic>
        <p:pic>
          <p:nvPicPr>
            <p:cNvPr id="12" name="Picture 11">
              <a:extLst>
                <a:ext uri="{FF2B5EF4-FFF2-40B4-BE49-F238E27FC236}">
                  <a16:creationId xmlns:a16="http://schemas.microsoft.com/office/drawing/2014/main" xmlns="" id="{660D31D8-6F8C-47FF-A9C7-790794304AD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2653" b="100000" l="0" r="100000">
                          <a14:foregroundMark x1="19335" y1="33878" x2="19335" y2="33878"/>
                          <a14:foregroundMark x1="38973" y1="13061" x2="38973" y2="13061"/>
                        </a14:backgroundRemoval>
                      </a14:imgEffect>
                    </a14:imgLayer>
                  </a14:imgProps>
                </a:ext>
                <a:ext uri="{28A0092B-C50C-407E-A947-70E740481C1C}">
                  <a14:useLocalDpi xmlns:a14="http://schemas.microsoft.com/office/drawing/2010/main"/>
                </a:ext>
              </a:extLst>
            </a:blip>
            <a:srcRect/>
            <a:stretch/>
          </p:blipFill>
          <p:spPr>
            <a:xfrm>
              <a:off x="1181304" y="3039501"/>
              <a:ext cx="260452" cy="192253"/>
            </a:xfrm>
            <a:prstGeom prst="rect">
              <a:avLst/>
            </a:prstGeom>
          </p:spPr>
        </p:pic>
      </p:grpSp>
      <p:grpSp>
        <p:nvGrpSpPr>
          <p:cNvPr id="3" name="Group 2">
            <a:extLst>
              <a:ext uri="{FF2B5EF4-FFF2-40B4-BE49-F238E27FC236}">
                <a16:creationId xmlns:a16="http://schemas.microsoft.com/office/drawing/2014/main" xmlns="" id="{65AC1CC0-0887-4054-84DD-317CB64F74CD}"/>
              </a:ext>
            </a:extLst>
          </p:cNvPr>
          <p:cNvGrpSpPr/>
          <p:nvPr/>
        </p:nvGrpSpPr>
        <p:grpSpPr>
          <a:xfrm>
            <a:off x="6477000" y="1763568"/>
            <a:ext cx="5181600" cy="1381760"/>
            <a:chOff x="6858000" y="2560287"/>
            <a:chExt cx="5181600" cy="1381760"/>
          </a:xfrm>
        </p:grpSpPr>
        <p:pic>
          <p:nvPicPr>
            <p:cNvPr id="5" name="Content Placeholder 4" descr="Diagram&#10;&#10;Description automatically generated with medium confidence">
              <a:extLst>
                <a:ext uri="{FF2B5EF4-FFF2-40B4-BE49-F238E27FC236}">
                  <a16:creationId xmlns:a16="http://schemas.microsoft.com/office/drawing/2014/main" xmlns="" id="{AEE0E403-C97A-4F58-B735-3F41867EC4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8000" y="2560287"/>
              <a:ext cx="5181600" cy="1381760"/>
            </a:xfrm>
            <a:prstGeom prst="rect">
              <a:avLst/>
            </a:prstGeom>
          </p:spPr>
        </p:pic>
        <p:pic>
          <p:nvPicPr>
            <p:cNvPr id="11" name="Picture 10" descr="A person in a suit&#10;&#10;Description automatically generated with low confidence">
              <a:extLst>
                <a:ext uri="{FF2B5EF4-FFF2-40B4-BE49-F238E27FC236}">
                  <a16:creationId xmlns:a16="http://schemas.microsoft.com/office/drawing/2014/main" xmlns="" id="{00399588-AF76-419B-8384-9BA5E0653AF5}"/>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7840" b="100000" l="0" r="100000">
                          <a14:foregroundMark x1="57977" y1="30836" x2="57977" y2="30836"/>
                          <a14:foregroundMark x1="61089" y1="47561" x2="61089" y2="47561"/>
                          <a14:foregroundMark x1="49416" y1="30488" x2="49416" y2="30488"/>
                          <a14:foregroundMark x1="55253" y1="8537" x2="55253" y2="8537"/>
                          <a14:foregroundMark x1="58560" y1="8014" x2="58560" y2="8014"/>
                          <a14:foregroundMark x1="47860" y1="83624" x2="47860" y2="83624"/>
                          <a14:foregroundMark x1="49027" y1="76481" x2="49027" y2="76481"/>
                          <a14:foregroundMark x1="65953" y1="81185" x2="65953" y2="81185"/>
                          <a14:foregroundMark x1="66537" y1="77526" x2="66537" y2="77526"/>
                          <a14:foregroundMark x1="39300" y1="8537" x2="39300" y2="8537"/>
                          <a14:foregroundMark x1="57977" y1="10976" x2="57977" y2="10976"/>
                        </a14:backgroundRemoval>
                      </a14:imgEffect>
                    </a14:imgLayer>
                  </a14:imgProps>
                </a:ext>
                <a:ext uri="{28A0092B-C50C-407E-A947-70E740481C1C}">
                  <a14:useLocalDpi xmlns:a14="http://schemas.microsoft.com/office/drawing/2010/main"/>
                </a:ext>
              </a:extLst>
            </a:blip>
            <a:srcRect/>
            <a:stretch/>
          </p:blipFill>
          <p:spPr>
            <a:xfrm>
              <a:off x="10573149" y="3035290"/>
              <a:ext cx="172365" cy="192253"/>
            </a:xfrm>
            <a:prstGeom prst="rect">
              <a:avLst/>
            </a:prstGeom>
          </p:spPr>
        </p:pic>
        <p:pic>
          <p:nvPicPr>
            <p:cNvPr id="13" name="Picture 12">
              <a:extLst>
                <a:ext uri="{FF2B5EF4-FFF2-40B4-BE49-F238E27FC236}">
                  <a16:creationId xmlns:a16="http://schemas.microsoft.com/office/drawing/2014/main" xmlns="" id="{19BF9279-12DD-49A2-AB31-4FB87E719152}"/>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2653" b="100000" l="0" r="100000">
                          <a14:foregroundMark x1="19335" y1="33878" x2="19335" y2="33878"/>
                          <a14:foregroundMark x1="38973" y1="13061" x2="38973" y2="13061"/>
                        </a14:backgroundRemoval>
                      </a14:imgEffect>
                    </a14:imgLayer>
                  </a14:imgProps>
                </a:ext>
                <a:ext uri="{28A0092B-C50C-407E-A947-70E740481C1C}">
                  <a14:useLocalDpi xmlns:a14="http://schemas.microsoft.com/office/drawing/2010/main"/>
                </a:ext>
              </a:extLst>
            </a:blip>
            <a:srcRect/>
            <a:stretch/>
          </p:blipFill>
          <p:spPr>
            <a:xfrm>
              <a:off x="9318574" y="3046181"/>
              <a:ext cx="260452" cy="192253"/>
            </a:xfrm>
            <a:prstGeom prst="rect">
              <a:avLst/>
            </a:prstGeom>
          </p:spPr>
        </p:pic>
      </p:grpSp>
      <p:sp>
        <p:nvSpPr>
          <p:cNvPr id="9" name="Text Box 5">
            <a:extLst>
              <a:ext uri="{FF2B5EF4-FFF2-40B4-BE49-F238E27FC236}">
                <a16:creationId xmlns:a16="http://schemas.microsoft.com/office/drawing/2014/main" xmlns="" id="{4E96AAFB-B121-4808-B960-F38F2FA71C07}"/>
              </a:ext>
            </a:extLst>
          </p:cNvPr>
          <p:cNvSpPr txBox="1">
            <a:spLocks noChangeArrowheads="1"/>
          </p:cNvSpPr>
          <p:nvPr/>
        </p:nvSpPr>
        <p:spPr bwMode="auto">
          <a:xfrm>
            <a:off x="1146038" y="643781"/>
            <a:ext cx="7159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Độ dịch chuyển tổng hợp- vận tốc tổng hợp</a:t>
            </a:r>
            <a:endParaRPr lang="en-US" altLang="en-US" sz="260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xmlns="" id="{38AE735F-044F-4B4A-8BD3-E414667F6868}"/>
              </a:ext>
            </a:extLst>
          </p:cNvPr>
          <p:cNvGrpSpPr/>
          <p:nvPr/>
        </p:nvGrpSpPr>
        <p:grpSpPr>
          <a:xfrm>
            <a:off x="-29497" y="65600"/>
            <a:ext cx="9325897" cy="542538"/>
            <a:chOff x="74035" y="2231322"/>
            <a:chExt cx="9268114" cy="757342"/>
          </a:xfrm>
        </p:grpSpPr>
        <p:grpSp>
          <p:nvGrpSpPr>
            <p:cNvPr id="15" name="Group 70">
              <a:extLst>
                <a:ext uri="{FF2B5EF4-FFF2-40B4-BE49-F238E27FC236}">
                  <a16:creationId xmlns:a16="http://schemas.microsoft.com/office/drawing/2014/main" xmlns="" id="{B85B34CF-BB48-4893-841B-4E79C338F596}"/>
                </a:ext>
              </a:extLst>
            </p:cNvPr>
            <p:cNvGrpSpPr>
              <a:grpSpLocks/>
            </p:cNvGrpSpPr>
            <p:nvPr/>
          </p:nvGrpSpPr>
          <p:grpSpPr bwMode="auto">
            <a:xfrm>
              <a:off x="286106" y="2280389"/>
              <a:ext cx="9056043" cy="708275"/>
              <a:chOff x="564746" y="3403331"/>
              <a:chExt cx="4663439" cy="1364238"/>
            </a:xfrm>
          </p:grpSpPr>
          <p:pic>
            <p:nvPicPr>
              <p:cNvPr id="18" name="Picture 17" descr="empty-green-rectangle">
                <a:extLst>
                  <a:ext uri="{FF2B5EF4-FFF2-40B4-BE49-F238E27FC236}">
                    <a16:creationId xmlns:a16="http://schemas.microsoft.com/office/drawing/2014/main" xmlns="" id="{68AA2CBA-6C2B-4B05-832E-497FF2B3147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64746" y="3403331"/>
                <a:ext cx="46634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green-top-faded">
                <a:extLst>
                  <a:ext uri="{FF2B5EF4-FFF2-40B4-BE49-F238E27FC236}">
                    <a16:creationId xmlns:a16="http://schemas.microsoft.com/office/drawing/2014/main" xmlns="" id="{7C2A6411-181B-4ED2-9D8D-C505B331DC5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xmlns="" id="{CA563C22-BBFB-40BA-B085-4AA07AF070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a16="http://schemas.microsoft.com/office/drawing/2014/main" xmlns="" id="{B62B0797-BF52-4D7E-B0DA-F38E214FA307}"/>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Độ dịch chuyển tổng hợp – Vận tốc tổng hợp</a:t>
              </a:r>
              <a:endParaRPr lang="en-US" sz="2800" dirty="0">
                <a:cs typeface="Arial" panose="020B0604020202020204" pitchFamily="34" charset="0"/>
              </a:endParaRPr>
            </a:p>
          </p:txBody>
        </p:sp>
      </p:grpSp>
      <p:grpSp>
        <p:nvGrpSpPr>
          <p:cNvPr id="20" name="Group 19">
            <a:extLst>
              <a:ext uri="{FF2B5EF4-FFF2-40B4-BE49-F238E27FC236}">
                <a16:creationId xmlns:a16="http://schemas.microsoft.com/office/drawing/2014/main" xmlns="" id="{F7CB1807-F721-4910-98E4-DFF6178D6341}"/>
              </a:ext>
            </a:extLst>
          </p:cNvPr>
          <p:cNvGrpSpPr/>
          <p:nvPr/>
        </p:nvGrpSpPr>
        <p:grpSpPr>
          <a:xfrm>
            <a:off x="338942" y="731676"/>
            <a:ext cx="785094" cy="325264"/>
            <a:chOff x="5867400" y="402866"/>
            <a:chExt cx="785094" cy="406303"/>
          </a:xfrm>
        </p:grpSpPr>
        <p:sp>
          <p:nvSpPr>
            <p:cNvPr id="21" name="Arrow: Pentagon 20">
              <a:extLst>
                <a:ext uri="{FF2B5EF4-FFF2-40B4-BE49-F238E27FC236}">
                  <a16:creationId xmlns:a16="http://schemas.microsoft.com/office/drawing/2014/main" xmlns="" id="{BAC4890C-3B6E-48F7-9E0E-A4A9125424C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Chevron 21">
              <a:extLst>
                <a:ext uri="{FF2B5EF4-FFF2-40B4-BE49-F238E27FC236}">
                  <a16:creationId xmlns:a16="http://schemas.microsoft.com/office/drawing/2014/main" xmlns="" id="{BF9D635D-11E8-4CF4-AC15-5E6ED6F8A81B}"/>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Box 23">
            <a:extLst>
              <a:ext uri="{FF2B5EF4-FFF2-40B4-BE49-F238E27FC236}">
                <a16:creationId xmlns:a16="http://schemas.microsoft.com/office/drawing/2014/main" xmlns="" id="{4EFCED9C-8F6B-4E05-9043-A5A5CE2F00D8}"/>
              </a:ext>
            </a:extLst>
          </p:cNvPr>
          <p:cNvSpPr txBox="1"/>
          <p:nvPr/>
        </p:nvSpPr>
        <p:spPr>
          <a:xfrm>
            <a:off x="678218" y="1239646"/>
            <a:ext cx="10627955" cy="400110"/>
          </a:xfrm>
          <a:prstGeom prst="rect">
            <a:avLst/>
          </a:prstGeom>
          <a:noFill/>
        </p:spPr>
        <p:txBody>
          <a:bodyPr wrap="square">
            <a:spAutoFit/>
          </a:bodyPr>
          <a:lstStyle/>
          <a:p>
            <a:pPr marL="0" marR="0">
              <a:spcBef>
                <a:spcPts val="0"/>
              </a:spcBef>
            </a:pPr>
            <a:r>
              <a:rPr lang="en-US" sz="2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Xét độ dịch chuyển của bạn B khi đi từ cuối đến đầu toa tàu đang chuyển động, ta quy ước: </a:t>
            </a:r>
          </a:p>
        </p:txBody>
      </p:sp>
      <p:cxnSp>
        <p:nvCxnSpPr>
          <p:cNvPr id="25" name="Straight Arrow Connector 24">
            <a:extLst>
              <a:ext uri="{FF2B5EF4-FFF2-40B4-BE49-F238E27FC236}">
                <a16:creationId xmlns:a16="http://schemas.microsoft.com/office/drawing/2014/main" xmlns="" id="{41B0BF0E-AFFC-469D-A3CE-A79447C6DBA6}"/>
              </a:ext>
            </a:extLst>
          </p:cNvPr>
          <p:cNvCxnSpPr/>
          <p:nvPr/>
        </p:nvCxnSpPr>
        <p:spPr>
          <a:xfrm>
            <a:off x="1817326" y="3200400"/>
            <a:ext cx="160771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4F43A7BB-C6D7-4B9F-AC2D-A05793A00DF3}"/>
              </a:ext>
            </a:extLst>
          </p:cNvPr>
          <p:cNvCxnSpPr>
            <a:cxnSpLocks/>
          </p:cNvCxnSpPr>
          <p:nvPr/>
        </p:nvCxnSpPr>
        <p:spPr>
          <a:xfrm>
            <a:off x="3402870" y="3200400"/>
            <a:ext cx="566493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153E8584-ABE5-4F5E-9D7E-D401E20FFC95}"/>
              </a:ext>
            </a:extLst>
          </p:cNvPr>
          <p:cNvCxnSpPr>
            <a:cxnSpLocks/>
          </p:cNvCxnSpPr>
          <p:nvPr/>
        </p:nvCxnSpPr>
        <p:spPr>
          <a:xfrm flipV="1">
            <a:off x="1827375" y="3635439"/>
            <a:ext cx="7224731" cy="221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B548B63-5FA9-4FFF-91DD-FF85706F5C01}"/>
              </a:ext>
            </a:extLst>
          </p:cNvPr>
          <p:cNvCxnSpPr>
            <a:cxnSpLocks/>
          </p:cNvCxnSpPr>
          <p:nvPr/>
        </p:nvCxnSpPr>
        <p:spPr>
          <a:xfrm>
            <a:off x="1817326" y="2971800"/>
            <a:ext cx="0" cy="7068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F01FFDE-642E-470C-A646-83C515C1E2BD}"/>
              </a:ext>
            </a:extLst>
          </p:cNvPr>
          <p:cNvCxnSpPr>
            <a:cxnSpLocks/>
          </p:cNvCxnSpPr>
          <p:nvPr/>
        </p:nvCxnSpPr>
        <p:spPr>
          <a:xfrm>
            <a:off x="3396651" y="2971800"/>
            <a:ext cx="0" cy="6355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327C9B9-8317-4563-B077-B0763A5FB6A4}"/>
              </a:ext>
            </a:extLst>
          </p:cNvPr>
          <p:cNvCxnSpPr>
            <a:cxnSpLocks/>
          </p:cNvCxnSpPr>
          <p:nvPr/>
        </p:nvCxnSpPr>
        <p:spPr>
          <a:xfrm>
            <a:off x="9052106" y="2995448"/>
            <a:ext cx="0" cy="7068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FE72B17C-F33E-4D98-AED7-CE75F2EE2354}"/>
                  </a:ext>
                </a:extLst>
              </p:cNvPr>
              <p:cNvSpPr txBox="1"/>
              <p:nvPr/>
            </p:nvSpPr>
            <p:spPr>
              <a:xfrm>
                <a:off x="2037345" y="3161444"/>
                <a:ext cx="914398" cy="4458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C000"/>
                              </a:solidFill>
                              <a:latin typeface="Cambria Math"/>
                            </a:rPr>
                          </m:ctrlPr>
                        </m:accPr>
                        <m:e>
                          <m:sSub>
                            <m:sSubPr>
                              <m:ctrlPr>
                                <a:rPr lang="en-US" sz="2000" b="1" i="1" smtClean="0">
                                  <a:solidFill>
                                    <a:srgbClr val="FFC000"/>
                                  </a:solidFill>
                                  <a:latin typeface="Cambria Math"/>
                                </a:rPr>
                              </m:ctrlPr>
                            </m:sSubPr>
                            <m:e>
                              <m:r>
                                <a:rPr lang="en-US" sz="2000" b="1" i="1" smtClean="0">
                                  <a:solidFill>
                                    <a:srgbClr val="FFC000"/>
                                  </a:solidFill>
                                  <a:latin typeface="Cambria Math" panose="02040503050406030204" pitchFamily="18" charset="0"/>
                                </a:rPr>
                                <m:t>𝒅</m:t>
                              </m:r>
                            </m:e>
                            <m:sub>
                              <m:r>
                                <a:rPr lang="en-US" sz="2000" b="1" i="1" smtClean="0">
                                  <a:solidFill>
                                    <a:srgbClr val="FFC000"/>
                                  </a:solidFill>
                                  <a:latin typeface="Cambria Math" panose="02040503050406030204" pitchFamily="18" charset="0"/>
                                </a:rPr>
                                <m:t>𝟏𝟐</m:t>
                              </m:r>
                            </m:sub>
                          </m:sSub>
                        </m:e>
                      </m:acc>
                    </m:oMath>
                  </m:oMathPara>
                </a14:m>
                <a:endParaRPr lang="en-US" sz="2000" b="1">
                  <a:solidFill>
                    <a:srgbClr val="FFC000"/>
                  </a:solidFill>
                </a:endParaRPr>
              </a:p>
            </p:txBody>
          </p:sp>
        </mc:Choice>
        <mc:Fallback xmlns="">
          <p:sp>
            <p:nvSpPr>
              <p:cNvPr id="37" name="TextBox 36">
                <a:extLst>
                  <a:ext uri="{FF2B5EF4-FFF2-40B4-BE49-F238E27FC236}">
                    <a16:creationId xmlns:a16="http://schemas.microsoft.com/office/drawing/2014/main" id="{FE72B17C-F33E-4D98-AED7-CE75F2EE2354}"/>
                  </a:ext>
                </a:extLst>
              </p:cNvPr>
              <p:cNvSpPr txBox="1">
                <a:spLocks noRot="1" noChangeAspect="1" noMove="1" noResize="1" noEditPoints="1" noAdjustHandles="1" noChangeArrowheads="1" noChangeShapeType="1" noTextEdit="1"/>
              </p:cNvSpPr>
              <p:nvPr/>
            </p:nvSpPr>
            <p:spPr>
              <a:xfrm>
                <a:off x="2037345" y="3161444"/>
                <a:ext cx="914398" cy="445891"/>
              </a:xfrm>
              <a:prstGeom prst="rect">
                <a:avLst/>
              </a:prstGeom>
              <a:blipFill>
                <a:blip r:embed="rId11"/>
                <a:stretch>
                  <a:fillRect b="-1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DEB2CF19-23D5-4445-AE26-5814C2280120}"/>
                  </a:ext>
                </a:extLst>
              </p:cNvPr>
              <p:cNvSpPr txBox="1"/>
              <p:nvPr/>
            </p:nvSpPr>
            <p:spPr>
              <a:xfrm>
                <a:off x="4982541" y="3630122"/>
                <a:ext cx="914398" cy="4458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0000"/>
                              </a:solidFill>
                              <a:latin typeface="Cambria Math"/>
                            </a:rPr>
                          </m:ctrlPr>
                        </m:accPr>
                        <m:e>
                          <m:sSub>
                            <m:sSubPr>
                              <m:ctrlPr>
                                <a:rPr lang="en-US" sz="2000" b="1" i="1" smtClean="0">
                                  <a:solidFill>
                                    <a:srgbClr val="FF0000"/>
                                  </a:solidFill>
                                  <a:latin typeface="Cambria Math"/>
                                </a:rPr>
                              </m:ctrlPr>
                            </m:sSubPr>
                            <m:e>
                              <m:r>
                                <a:rPr lang="en-US" sz="2000" b="1" i="1" smtClean="0">
                                  <a:solidFill>
                                    <a:srgbClr val="FF0000"/>
                                  </a:solidFill>
                                  <a:latin typeface="Cambria Math" panose="02040503050406030204" pitchFamily="18" charset="0"/>
                                </a:rPr>
                                <m:t>𝒅</m:t>
                              </m:r>
                            </m:e>
                            <m:sub>
                              <m:r>
                                <a:rPr lang="en-US" sz="2000" b="1" i="1" smtClean="0">
                                  <a:solidFill>
                                    <a:srgbClr val="FF0000"/>
                                  </a:solidFill>
                                  <a:latin typeface="Cambria Math" panose="02040503050406030204" pitchFamily="18" charset="0"/>
                                </a:rPr>
                                <m:t>𝟏𝟑</m:t>
                              </m:r>
                            </m:sub>
                          </m:sSub>
                        </m:e>
                      </m:acc>
                    </m:oMath>
                  </m:oMathPara>
                </a14:m>
                <a:endParaRPr lang="en-US" sz="2000" b="1">
                  <a:solidFill>
                    <a:srgbClr val="FF0000"/>
                  </a:solidFill>
                </a:endParaRPr>
              </a:p>
            </p:txBody>
          </p:sp>
        </mc:Choice>
        <mc:Fallback xmlns="">
          <p:sp>
            <p:nvSpPr>
              <p:cNvPr id="38" name="TextBox 37">
                <a:extLst>
                  <a:ext uri="{FF2B5EF4-FFF2-40B4-BE49-F238E27FC236}">
                    <a16:creationId xmlns:a16="http://schemas.microsoft.com/office/drawing/2014/main" id="{DEB2CF19-23D5-4445-AE26-5814C2280120}"/>
                  </a:ext>
                </a:extLst>
              </p:cNvPr>
              <p:cNvSpPr txBox="1">
                <a:spLocks noRot="1" noChangeAspect="1" noMove="1" noResize="1" noEditPoints="1" noAdjustHandles="1" noChangeArrowheads="1" noChangeShapeType="1" noTextEdit="1"/>
              </p:cNvSpPr>
              <p:nvPr/>
            </p:nvSpPr>
            <p:spPr>
              <a:xfrm>
                <a:off x="4982541" y="3630122"/>
                <a:ext cx="914398" cy="445891"/>
              </a:xfrm>
              <a:prstGeom prst="rect">
                <a:avLst/>
              </a:prstGeom>
              <a:blipFill>
                <a:blip r:embed="rId12"/>
                <a:stretch>
                  <a:fillRect b="-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2CA17E2B-0632-499E-BFDF-BA49604FF5F8}"/>
                  </a:ext>
                </a:extLst>
              </p:cNvPr>
              <p:cNvSpPr txBox="1"/>
              <p:nvPr/>
            </p:nvSpPr>
            <p:spPr>
              <a:xfrm>
                <a:off x="6318033" y="3168470"/>
                <a:ext cx="914398" cy="4458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00B050"/>
                              </a:solidFill>
                              <a:latin typeface="Cambria Math"/>
                            </a:rPr>
                          </m:ctrlPr>
                        </m:accPr>
                        <m:e>
                          <m:sSub>
                            <m:sSubPr>
                              <m:ctrlPr>
                                <a:rPr lang="en-US" sz="2000" b="1" i="1" smtClean="0">
                                  <a:solidFill>
                                    <a:srgbClr val="00B050"/>
                                  </a:solidFill>
                                  <a:latin typeface="Cambria Math"/>
                                </a:rPr>
                              </m:ctrlPr>
                            </m:sSubPr>
                            <m:e>
                              <m:r>
                                <a:rPr lang="en-US" sz="2000" b="1" i="1" smtClean="0">
                                  <a:solidFill>
                                    <a:srgbClr val="00B050"/>
                                  </a:solidFill>
                                  <a:latin typeface="Cambria Math" panose="02040503050406030204" pitchFamily="18" charset="0"/>
                                </a:rPr>
                                <m:t>𝒅</m:t>
                              </m:r>
                            </m:e>
                            <m:sub>
                              <m:r>
                                <a:rPr lang="en-US" sz="2000" b="1" i="1" smtClean="0">
                                  <a:solidFill>
                                    <a:srgbClr val="00B050"/>
                                  </a:solidFill>
                                  <a:latin typeface="Cambria Math" panose="02040503050406030204" pitchFamily="18" charset="0"/>
                                </a:rPr>
                                <m:t>𝟐𝟑</m:t>
                              </m:r>
                            </m:sub>
                          </m:sSub>
                        </m:e>
                      </m:acc>
                    </m:oMath>
                  </m:oMathPara>
                </a14:m>
                <a:endParaRPr lang="en-US" sz="2000" b="1">
                  <a:solidFill>
                    <a:srgbClr val="00B050"/>
                  </a:solidFill>
                </a:endParaRPr>
              </a:p>
            </p:txBody>
          </p:sp>
        </mc:Choice>
        <mc:Fallback xmlns="">
          <p:sp>
            <p:nvSpPr>
              <p:cNvPr id="39" name="TextBox 38">
                <a:extLst>
                  <a:ext uri="{FF2B5EF4-FFF2-40B4-BE49-F238E27FC236}">
                    <a16:creationId xmlns:a16="http://schemas.microsoft.com/office/drawing/2014/main" id="{2CA17E2B-0632-499E-BFDF-BA49604FF5F8}"/>
                  </a:ext>
                </a:extLst>
              </p:cNvPr>
              <p:cNvSpPr txBox="1">
                <a:spLocks noRot="1" noChangeAspect="1" noMove="1" noResize="1" noEditPoints="1" noAdjustHandles="1" noChangeArrowheads="1" noChangeShapeType="1" noTextEdit="1"/>
              </p:cNvSpPr>
              <p:nvPr/>
            </p:nvSpPr>
            <p:spPr>
              <a:xfrm>
                <a:off x="6318033" y="3168470"/>
                <a:ext cx="914398" cy="445891"/>
              </a:xfrm>
              <a:prstGeom prst="rect">
                <a:avLst/>
              </a:prstGeom>
              <a:blipFill>
                <a:blip r:embed="rId13"/>
                <a:stretch>
                  <a:fillRect b="-1370"/>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xmlns="" id="{70F2CE76-7A7D-4D0A-B619-505431DC880B}"/>
              </a:ext>
            </a:extLst>
          </p:cNvPr>
          <p:cNvCxnSpPr/>
          <p:nvPr/>
        </p:nvCxnSpPr>
        <p:spPr>
          <a:xfrm>
            <a:off x="741639" y="2971800"/>
            <a:ext cx="1091696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46" name="Picture 4" descr="empty-blue-rectangle">
            <a:extLst>
              <a:ext uri="{FF2B5EF4-FFF2-40B4-BE49-F238E27FC236}">
                <a16:creationId xmlns:a16="http://schemas.microsoft.com/office/drawing/2014/main" xmlns="" id="{AE7F1FA8-DD8C-413F-B9FB-7CE44FD4AC1F}"/>
              </a:ext>
            </a:extLst>
          </p:cNvPr>
          <p:cNvPicPr>
            <a:picLocks noChangeAspect="1" noChangeArrowheads="1"/>
          </p:cNvPicPr>
          <p:nvPr/>
        </p:nvPicPr>
        <p:blipFill>
          <a:blip r:embed="rId14"/>
          <a:srcRect/>
          <a:stretch>
            <a:fillRect/>
          </a:stretch>
        </p:blipFill>
        <p:spPr bwMode="auto">
          <a:xfrm>
            <a:off x="-29498" y="4215745"/>
            <a:ext cx="12373891" cy="1380449"/>
          </a:xfrm>
          <a:prstGeom prst="rect">
            <a:avLst/>
          </a:prstGeom>
          <a:noFill/>
          <a:ln w="9525">
            <a:noFill/>
            <a:miter lim="800000"/>
            <a:headEnd/>
            <a:tailEnd/>
          </a:ln>
        </p:spPr>
      </p:pic>
      <p:sp>
        <p:nvSpPr>
          <p:cNvPr id="47" name="TextBox 46">
            <a:extLst>
              <a:ext uri="{FF2B5EF4-FFF2-40B4-BE49-F238E27FC236}">
                <a16:creationId xmlns:a16="http://schemas.microsoft.com/office/drawing/2014/main" xmlns="" id="{6173CBC1-948F-4D2C-BC96-938990A5A8E9}"/>
              </a:ext>
            </a:extLst>
          </p:cNvPr>
          <p:cNvSpPr txBox="1"/>
          <p:nvPr/>
        </p:nvSpPr>
        <p:spPr>
          <a:xfrm>
            <a:off x="394193" y="4279537"/>
            <a:ext cx="11780828" cy="477054"/>
          </a:xfrm>
          <a:prstGeom prst="rect">
            <a:avLst/>
          </a:prstGeom>
          <a:noFill/>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Vật số 1 (người): vật chuyển động đang xét.</a:t>
            </a:r>
          </a:p>
        </p:txBody>
      </p:sp>
      <p:sp>
        <p:nvSpPr>
          <p:cNvPr id="50" name="TextBox 49">
            <a:extLst>
              <a:ext uri="{FF2B5EF4-FFF2-40B4-BE49-F238E27FC236}">
                <a16:creationId xmlns:a16="http://schemas.microsoft.com/office/drawing/2014/main" xmlns="" id="{1BD42134-F647-4AB7-BF48-2BB1A0808ECD}"/>
              </a:ext>
            </a:extLst>
          </p:cNvPr>
          <p:cNvSpPr txBox="1"/>
          <p:nvPr/>
        </p:nvSpPr>
        <p:spPr>
          <a:xfrm>
            <a:off x="447825" y="6039510"/>
            <a:ext cx="4415018" cy="477054"/>
          </a:xfrm>
          <a:prstGeom prst="rect">
            <a:avLst/>
          </a:prstGeom>
          <a:noFill/>
        </p:spPr>
        <p:txBody>
          <a:bodyPr wrap="square">
            <a:spAutoFit/>
          </a:bodyPr>
          <a:lstStyle/>
          <a:p>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 dịch chuyển tổng hợp:</a:t>
            </a:r>
            <a:endParaRPr lang="en-US" sz="2500" i="1"/>
          </a:p>
        </p:txBody>
      </p:sp>
      <p:pic>
        <p:nvPicPr>
          <p:cNvPr id="51" name="Picture 50" descr="empty-red-rectangle">
            <a:extLst>
              <a:ext uri="{FF2B5EF4-FFF2-40B4-BE49-F238E27FC236}">
                <a16:creationId xmlns:a16="http://schemas.microsoft.com/office/drawing/2014/main" xmlns="" id="{7E22CB19-33F3-47B5-8FAF-CE178A0C4586}"/>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981285" y="5985306"/>
            <a:ext cx="2669191" cy="67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47C93EC8-9B48-4D0C-A60A-C8141EFFB81C}"/>
                  </a:ext>
                </a:extLst>
              </p:cNvPr>
              <p:cNvSpPr txBox="1"/>
              <p:nvPr/>
            </p:nvSpPr>
            <p:spPr>
              <a:xfrm>
                <a:off x="5139395" y="6008775"/>
                <a:ext cx="2875891" cy="534249"/>
              </a:xfrm>
              <a:prstGeom prst="rect">
                <a:avLst/>
              </a:prstGeom>
              <a:noFill/>
            </p:spPr>
            <p:txBody>
              <a:bodyPr wrap="square" rtlCol="0">
                <a:spAutoFit/>
              </a:bodyPr>
              <a:lstStyle/>
              <a:p>
                <a14:m>
                  <m:oMath xmlns:m="http://schemas.openxmlformats.org/officeDocument/2006/math">
                    <m:acc>
                      <m:accPr>
                        <m:chr m:val="⃗"/>
                        <m:ctrlPr>
                          <a:rPr lang="en-US" sz="2500" b="1" i="1" smtClean="0">
                            <a:solidFill>
                              <a:srgbClr val="FF0000"/>
                            </a:solidFill>
                            <a:latin typeface="Cambria Math"/>
                          </a:rPr>
                        </m:ctrlPr>
                      </m:accPr>
                      <m:e>
                        <m:sSub>
                          <m:sSubPr>
                            <m:ctrlPr>
                              <a:rPr lang="en-US" sz="2500" b="1" i="1" smtClean="0">
                                <a:solidFill>
                                  <a:srgbClr val="FF0000"/>
                                </a:solidFill>
                                <a:latin typeface="Cambria Math"/>
                              </a:rPr>
                            </m:ctrlPr>
                          </m:sSubPr>
                          <m:e>
                            <m:r>
                              <a:rPr lang="en-US" sz="2500" b="1" i="1" smtClean="0">
                                <a:solidFill>
                                  <a:srgbClr val="FF0000"/>
                                </a:solidFill>
                                <a:latin typeface="Cambria Math" panose="02040503050406030204" pitchFamily="18" charset="0"/>
                              </a:rPr>
                              <m:t>𝒅</m:t>
                            </m:r>
                          </m:e>
                          <m:sub>
                            <m:r>
                              <a:rPr lang="en-US" sz="2500" b="1" i="1" smtClean="0">
                                <a:solidFill>
                                  <a:srgbClr val="FF0000"/>
                                </a:solidFill>
                                <a:latin typeface="Cambria Math" panose="02040503050406030204" pitchFamily="18" charset="0"/>
                              </a:rPr>
                              <m:t>𝟏𝟑</m:t>
                            </m:r>
                          </m:sub>
                        </m:sSub>
                      </m:e>
                    </m:acc>
                  </m:oMath>
                </a14:m>
                <a:r>
                  <a:rPr lang="en-US" sz="2500" b="1">
                    <a:solidFill>
                      <a:srgbClr val="FF0000"/>
                    </a:solidFill>
                  </a:rPr>
                  <a:t> = </a:t>
                </a:r>
                <a14:m>
                  <m:oMath xmlns:m="http://schemas.openxmlformats.org/officeDocument/2006/math">
                    <m:acc>
                      <m:accPr>
                        <m:chr m:val="⃗"/>
                        <m:ctrlPr>
                          <a:rPr lang="en-US" sz="2500" b="1" i="1">
                            <a:solidFill>
                              <a:srgbClr val="FFC000"/>
                            </a:solidFill>
                            <a:latin typeface="Cambria Math"/>
                          </a:rPr>
                        </m:ctrlPr>
                      </m:accPr>
                      <m:e>
                        <m:sSub>
                          <m:sSubPr>
                            <m:ctrlPr>
                              <a:rPr lang="en-US" sz="2500" b="1" i="1">
                                <a:solidFill>
                                  <a:srgbClr val="FFC000"/>
                                </a:solidFill>
                                <a:latin typeface="Cambria Math"/>
                              </a:rPr>
                            </m:ctrlPr>
                          </m:sSubPr>
                          <m:e>
                            <m:r>
                              <a:rPr lang="en-US" sz="2500" b="1" i="1">
                                <a:solidFill>
                                  <a:srgbClr val="FFC000"/>
                                </a:solidFill>
                                <a:latin typeface="Cambria Math" panose="02040503050406030204" pitchFamily="18" charset="0"/>
                              </a:rPr>
                              <m:t>𝒅</m:t>
                            </m:r>
                          </m:e>
                          <m:sub>
                            <m:r>
                              <a:rPr lang="en-US" sz="2500" b="1" i="1">
                                <a:solidFill>
                                  <a:srgbClr val="FFC000"/>
                                </a:solidFill>
                                <a:latin typeface="Cambria Math" panose="02040503050406030204" pitchFamily="18" charset="0"/>
                              </a:rPr>
                              <m:t>𝟏𝟐</m:t>
                            </m:r>
                          </m:sub>
                        </m:sSub>
                      </m:e>
                    </m:acc>
                    <m:r>
                      <a:rPr lang="en-US" sz="2500" b="1" i="1" smtClean="0">
                        <a:solidFill>
                          <a:srgbClr val="FFC000"/>
                        </a:solidFill>
                        <a:latin typeface="Cambria Math" panose="02040503050406030204" pitchFamily="18" charset="0"/>
                      </a:rPr>
                      <m:t>+</m:t>
                    </m:r>
                    <m:acc>
                      <m:accPr>
                        <m:chr m:val="⃗"/>
                        <m:ctrlPr>
                          <a:rPr lang="en-US" sz="2500" b="1" i="1">
                            <a:solidFill>
                              <a:srgbClr val="00B050"/>
                            </a:solidFill>
                            <a:latin typeface="Cambria Math"/>
                          </a:rPr>
                        </m:ctrlPr>
                      </m:accPr>
                      <m:e>
                        <m:sSub>
                          <m:sSubPr>
                            <m:ctrlPr>
                              <a:rPr lang="en-US" sz="2500" b="1" i="1">
                                <a:solidFill>
                                  <a:srgbClr val="00B050"/>
                                </a:solidFill>
                                <a:latin typeface="Cambria Math"/>
                              </a:rPr>
                            </m:ctrlPr>
                          </m:sSubPr>
                          <m:e>
                            <m:r>
                              <a:rPr lang="en-US" sz="2500" b="1" i="1">
                                <a:solidFill>
                                  <a:srgbClr val="00B050"/>
                                </a:solidFill>
                                <a:latin typeface="Cambria Math" panose="02040503050406030204" pitchFamily="18" charset="0"/>
                              </a:rPr>
                              <m:t>𝒅</m:t>
                            </m:r>
                          </m:e>
                          <m:sub>
                            <m:r>
                              <a:rPr lang="en-US" sz="2500" b="1" i="1">
                                <a:solidFill>
                                  <a:srgbClr val="00B050"/>
                                </a:solidFill>
                                <a:latin typeface="Cambria Math" panose="02040503050406030204" pitchFamily="18" charset="0"/>
                              </a:rPr>
                              <m:t>𝟐𝟑</m:t>
                            </m:r>
                          </m:sub>
                        </m:sSub>
                      </m:e>
                    </m:acc>
                  </m:oMath>
                </a14:m>
                <a:endParaRPr lang="en-US" sz="2500" b="1">
                  <a:solidFill>
                    <a:srgbClr val="00B050"/>
                  </a:solidFill>
                </a:endParaRPr>
              </a:p>
            </p:txBody>
          </p:sp>
        </mc:Choice>
        <mc:Fallback xmlns="">
          <p:sp>
            <p:nvSpPr>
              <p:cNvPr id="52" name="TextBox 51">
                <a:extLst>
                  <a:ext uri="{FF2B5EF4-FFF2-40B4-BE49-F238E27FC236}">
                    <a16:creationId xmlns:a16="http://schemas.microsoft.com/office/drawing/2014/main" id="{47C93EC8-9B48-4D0C-A60A-C8141EFFB81C}"/>
                  </a:ext>
                </a:extLst>
              </p:cNvPr>
              <p:cNvSpPr txBox="1">
                <a:spLocks noRot="1" noChangeAspect="1" noMove="1" noResize="1" noEditPoints="1" noAdjustHandles="1" noChangeArrowheads="1" noChangeShapeType="1" noTextEdit="1"/>
              </p:cNvSpPr>
              <p:nvPr/>
            </p:nvSpPr>
            <p:spPr>
              <a:xfrm>
                <a:off x="5139395" y="6008775"/>
                <a:ext cx="2875891" cy="534249"/>
              </a:xfrm>
              <a:prstGeom prst="rect">
                <a:avLst/>
              </a:prstGeom>
              <a:blipFill>
                <a:blip r:embed="rId16"/>
                <a:stretch>
                  <a:fillRect b="-27586"/>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xmlns="" id="{301C7093-D766-3222-6E82-2A098387A6F7}"/>
              </a:ext>
            </a:extLst>
          </p:cNvPr>
          <p:cNvSpPr txBox="1"/>
          <p:nvPr/>
        </p:nvSpPr>
        <p:spPr>
          <a:xfrm>
            <a:off x="381000" y="4699338"/>
            <a:ext cx="11780828" cy="477054"/>
          </a:xfrm>
          <a:prstGeom prst="rect">
            <a:avLst/>
          </a:prstGeom>
          <a:noFill/>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Vật số 2 (toa tàu): vật chuyển động được chọn làm gốc của HQC chuyển động.</a:t>
            </a:r>
          </a:p>
        </p:txBody>
      </p:sp>
      <p:sp>
        <p:nvSpPr>
          <p:cNvPr id="41" name="TextBox 40">
            <a:extLst>
              <a:ext uri="{FF2B5EF4-FFF2-40B4-BE49-F238E27FC236}">
                <a16:creationId xmlns:a16="http://schemas.microsoft.com/office/drawing/2014/main" xmlns="" id="{46B8419C-8EDE-8791-8007-CCBBD0716311}"/>
              </a:ext>
            </a:extLst>
          </p:cNvPr>
          <p:cNvSpPr txBox="1"/>
          <p:nvPr/>
        </p:nvSpPr>
        <p:spPr>
          <a:xfrm>
            <a:off x="381000" y="5119139"/>
            <a:ext cx="11780828" cy="477054"/>
          </a:xfrm>
          <a:prstGeom prst="rect">
            <a:avLst/>
          </a:prstGeom>
          <a:noFill/>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Vật số 3 (đường ray): vật đứng yên được chọn làm gốc của HQC đứng yên.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1101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p:bldP spid="5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xmlns="" id="{4E96AAFB-B121-4808-B960-F38F2FA71C07}"/>
              </a:ext>
            </a:extLst>
          </p:cNvPr>
          <p:cNvSpPr txBox="1">
            <a:spLocks noChangeArrowheads="1"/>
          </p:cNvSpPr>
          <p:nvPr/>
        </p:nvSpPr>
        <p:spPr bwMode="auto">
          <a:xfrm>
            <a:off x="1146038" y="643781"/>
            <a:ext cx="7159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Độ dịch chuyển tổng hợp- vận tốc tổng hợp</a:t>
            </a:r>
            <a:endParaRPr lang="en-US" altLang="en-US" sz="260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xmlns="" id="{38AE735F-044F-4B4A-8BD3-E414667F6868}"/>
              </a:ext>
            </a:extLst>
          </p:cNvPr>
          <p:cNvGrpSpPr/>
          <p:nvPr/>
        </p:nvGrpSpPr>
        <p:grpSpPr>
          <a:xfrm>
            <a:off x="-29497" y="65600"/>
            <a:ext cx="9325897" cy="542538"/>
            <a:chOff x="74035" y="2231322"/>
            <a:chExt cx="9268114" cy="757342"/>
          </a:xfrm>
        </p:grpSpPr>
        <p:grpSp>
          <p:nvGrpSpPr>
            <p:cNvPr id="15" name="Group 70">
              <a:extLst>
                <a:ext uri="{FF2B5EF4-FFF2-40B4-BE49-F238E27FC236}">
                  <a16:creationId xmlns:a16="http://schemas.microsoft.com/office/drawing/2014/main" xmlns="" id="{B85B34CF-BB48-4893-841B-4E79C338F596}"/>
                </a:ext>
              </a:extLst>
            </p:cNvPr>
            <p:cNvGrpSpPr>
              <a:grpSpLocks/>
            </p:cNvGrpSpPr>
            <p:nvPr/>
          </p:nvGrpSpPr>
          <p:grpSpPr bwMode="auto">
            <a:xfrm>
              <a:off x="286106" y="2280389"/>
              <a:ext cx="9056043" cy="708275"/>
              <a:chOff x="564746" y="3403331"/>
              <a:chExt cx="4663439" cy="1364238"/>
            </a:xfrm>
          </p:grpSpPr>
          <p:pic>
            <p:nvPicPr>
              <p:cNvPr id="18" name="Picture 17" descr="empty-green-rectangle">
                <a:extLst>
                  <a:ext uri="{FF2B5EF4-FFF2-40B4-BE49-F238E27FC236}">
                    <a16:creationId xmlns:a16="http://schemas.microsoft.com/office/drawing/2014/main" xmlns="" id="{68AA2CBA-6C2B-4B05-832E-497FF2B314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6634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green-top-faded">
                <a:extLst>
                  <a:ext uri="{FF2B5EF4-FFF2-40B4-BE49-F238E27FC236}">
                    <a16:creationId xmlns:a16="http://schemas.microsoft.com/office/drawing/2014/main" xmlns="" id="{7C2A6411-181B-4ED2-9D8D-C505B331DC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xmlns="" id="{CA563C22-BBFB-40BA-B085-4AA07AF070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a16="http://schemas.microsoft.com/office/drawing/2014/main" xmlns="" id="{B62B0797-BF52-4D7E-B0DA-F38E214FA307}"/>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Độ dịch chuyển tổng hợp – Vận tốc tổng hợp</a:t>
              </a:r>
              <a:endParaRPr lang="en-US" sz="2800" dirty="0">
                <a:cs typeface="Arial" panose="020B0604020202020204" pitchFamily="34" charset="0"/>
              </a:endParaRPr>
            </a:p>
          </p:txBody>
        </p:sp>
      </p:grpSp>
      <p:grpSp>
        <p:nvGrpSpPr>
          <p:cNvPr id="20" name="Group 19">
            <a:extLst>
              <a:ext uri="{FF2B5EF4-FFF2-40B4-BE49-F238E27FC236}">
                <a16:creationId xmlns:a16="http://schemas.microsoft.com/office/drawing/2014/main" xmlns="" id="{F7CB1807-F721-4910-98E4-DFF6178D6341}"/>
              </a:ext>
            </a:extLst>
          </p:cNvPr>
          <p:cNvGrpSpPr/>
          <p:nvPr/>
        </p:nvGrpSpPr>
        <p:grpSpPr>
          <a:xfrm>
            <a:off x="338942" y="731676"/>
            <a:ext cx="785094" cy="325264"/>
            <a:chOff x="5867400" y="402866"/>
            <a:chExt cx="785094" cy="406303"/>
          </a:xfrm>
        </p:grpSpPr>
        <p:sp>
          <p:nvSpPr>
            <p:cNvPr id="21" name="Arrow: Pentagon 20">
              <a:extLst>
                <a:ext uri="{FF2B5EF4-FFF2-40B4-BE49-F238E27FC236}">
                  <a16:creationId xmlns:a16="http://schemas.microsoft.com/office/drawing/2014/main" xmlns="" id="{BAC4890C-3B6E-48F7-9E0E-A4A9125424C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Chevron 21">
              <a:extLst>
                <a:ext uri="{FF2B5EF4-FFF2-40B4-BE49-F238E27FC236}">
                  <a16:creationId xmlns:a16="http://schemas.microsoft.com/office/drawing/2014/main" xmlns="" id="{BF9D635D-11E8-4CF4-AC15-5E6ED6F8A81B}"/>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a:extLst>
              <a:ext uri="{FF2B5EF4-FFF2-40B4-BE49-F238E27FC236}">
                <a16:creationId xmlns:a16="http://schemas.microsoft.com/office/drawing/2014/main" xmlns="" id="{6E831B81-48E7-497E-8116-6A396292E8EC}"/>
              </a:ext>
            </a:extLst>
          </p:cNvPr>
          <p:cNvSpPr txBox="1"/>
          <p:nvPr/>
        </p:nvSpPr>
        <p:spPr>
          <a:xfrm>
            <a:off x="605043" y="1425299"/>
            <a:ext cx="6108700" cy="474104"/>
          </a:xfrm>
          <a:prstGeom prst="rect">
            <a:avLst/>
          </a:prstGeom>
          <a:noFill/>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 tốc tổng hợp:</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pic>
        <p:nvPicPr>
          <p:cNvPr id="48" name="Picture 4" descr="empty-blue-rectangle">
            <a:extLst>
              <a:ext uri="{FF2B5EF4-FFF2-40B4-BE49-F238E27FC236}">
                <a16:creationId xmlns:a16="http://schemas.microsoft.com/office/drawing/2014/main" xmlns="" id="{DF823B9A-88EF-45EA-A168-A1292E2E2E41}"/>
              </a:ext>
            </a:extLst>
          </p:cNvPr>
          <p:cNvPicPr>
            <a:picLocks noChangeAspect="1" noChangeArrowheads="1"/>
          </p:cNvPicPr>
          <p:nvPr/>
        </p:nvPicPr>
        <p:blipFill>
          <a:blip r:embed="rId4"/>
          <a:srcRect/>
          <a:stretch>
            <a:fillRect/>
          </a:stretch>
        </p:blipFill>
        <p:spPr bwMode="auto">
          <a:xfrm>
            <a:off x="414220" y="3329300"/>
            <a:ext cx="11527266" cy="1786238"/>
          </a:xfrm>
          <a:prstGeom prst="rect">
            <a:avLst/>
          </a:prstGeom>
          <a:noFill/>
          <a:ln w="9525">
            <a:noFill/>
            <a:miter lim="800000"/>
            <a:headEnd/>
            <a:tailEnd/>
          </a:ln>
        </p:spPr>
      </p:pic>
      <p:sp>
        <p:nvSpPr>
          <p:cNvPr id="49" name="TextBox 48">
            <a:extLst>
              <a:ext uri="{FF2B5EF4-FFF2-40B4-BE49-F238E27FC236}">
                <a16:creationId xmlns:a16="http://schemas.microsoft.com/office/drawing/2014/main" xmlns="" id="{D41B773C-2B9D-40F8-A991-F1B50392987A}"/>
              </a:ext>
            </a:extLst>
          </p:cNvPr>
          <p:cNvSpPr txBox="1"/>
          <p:nvPr/>
        </p:nvSpPr>
        <p:spPr>
          <a:xfrm>
            <a:off x="961740" y="3544365"/>
            <a:ext cx="10668054" cy="477054"/>
          </a:xfrm>
          <a:prstGeom prst="rect">
            <a:avLst/>
          </a:prstGeom>
          <a:noFill/>
        </p:spPr>
        <p:txBody>
          <a:bodyPr wrap="square">
            <a:spAutoFit/>
          </a:bodyPr>
          <a:lstStyle/>
          <a:p>
            <a:pPr marL="0" marR="0" algn="just">
              <a:spcBef>
                <a:spcPts val="0"/>
              </a:spcBef>
            </a:pPr>
            <a:r>
              <a:rPr lang="en-US" sz="2500" b="1" i="1">
                <a:solidFill>
                  <a:srgbClr val="7030A0"/>
                </a:solidFill>
                <a:effectLst/>
                <a:latin typeface="Arial" panose="020B0604020202020204" pitchFamily="34" charset="0"/>
                <a:ea typeface="Times New Roman" panose="02020603050405020304" pitchFamily="18" charset="0"/>
                <a:cs typeface="Arial" panose="020B0604020202020204" pitchFamily="34" charset="0"/>
              </a:rPr>
              <a:t>Vận tốc tuyệt đối </a:t>
            </a:r>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 tốc của vật đối với HQC đứng yên) bằng tổng </a:t>
            </a:r>
          </a:p>
        </p:txBody>
      </p:sp>
      <p:pic>
        <p:nvPicPr>
          <p:cNvPr id="50" name="Picture 49" descr="empty-red-rectangle">
            <a:extLst>
              <a:ext uri="{FF2B5EF4-FFF2-40B4-BE49-F238E27FC236}">
                <a16:creationId xmlns:a16="http://schemas.microsoft.com/office/drawing/2014/main" xmlns="" id="{79E74F6D-880E-4D92-BADF-CC99CECE752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0" y="1882194"/>
            <a:ext cx="4267200" cy="91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DAB0DCED-745D-43AE-8851-84A3ADF41249}"/>
                  </a:ext>
                </a:extLst>
              </p:cNvPr>
              <p:cNvSpPr txBox="1"/>
              <p:nvPr/>
            </p:nvSpPr>
            <p:spPr>
              <a:xfrm>
                <a:off x="4658054" y="2012123"/>
                <a:ext cx="2875891" cy="553998"/>
              </a:xfrm>
              <a:prstGeom prst="rect">
                <a:avLst/>
              </a:prstGeom>
              <a:noFill/>
            </p:spPr>
            <p:txBody>
              <a:bodyPr wrap="square" rtlCol="0">
                <a:spAutoFit/>
              </a:bodyPr>
              <a:lstStyle/>
              <a:p>
                <a14:m>
                  <m:oMath xmlns:m="http://schemas.openxmlformats.org/officeDocument/2006/math">
                    <m:acc>
                      <m:accPr>
                        <m:chr m:val="⃗"/>
                        <m:ctrlPr>
                          <a:rPr lang="en-US" sz="3000" b="1" i="1" smtClean="0">
                            <a:solidFill>
                              <a:srgbClr val="FF0000"/>
                            </a:solidFill>
                            <a:latin typeface="Cambria Math"/>
                          </a:rPr>
                        </m:ctrlPr>
                      </m:accPr>
                      <m:e>
                        <m:sSub>
                          <m:sSubPr>
                            <m:ctrlPr>
                              <a:rPr lang="en-US" sz="3000" b="1" i="1" smtClean="0">
                                <a:solidFill>
                                  <a:srgbClr val="FF0000"/>
                                </a:solidFill>
                                <a:latin typeface="Cambria Math"/>
                              </a:rPr>
                            </m:ctrlPr>
                          </m:sSubPr>
                          <m:e>
                            <m:r>
                              <a:rPr lang="en-US" sz="3000" b="1" i="1" smtClean="0">
                                <a:solidFill>
                                  <a:srgbClr val="FF0000"/>
                                </a:solidFill>
                                <a:latin typeface="Cambria Math" panose="02040503050406030204" pitchFamily="18" charset="0"/>
                              </a:rPr>
                              <m:t>𝒗</m:t>
                            </m:r>
                          </m:e>
                          <m:sub>
                            <m:r>
                              <a:rPr lang="en-US" sz="3000" b="1" i="1" smtClean="0">
                                <a:solidFill>
                                  <a:srgbClr val="FF0000"/>
                                </a:solidFill>
                                <a:latin typeface="Cambria Math" panose="02040503050406030204" pitchFamily="18" charset="0"/>
                              </a:rPr>
                              <m:t>𝟏𝟑</m:t>
                            </m:r>
                          </m:sub>
                        </m:sSub>
                      </m:e>
                    </m:acc>
                  </m:oMath>
                </a14:m>
                <a:r>
                  <a:rPr lang="en-US" sz="3000" b="1">
                    <a:solidFill>
                      <a:srgbClr val="FF0000"/>
                    </a:solidFill>
                  </a:rPr>
                  <a:t> = </a:t>
                </a:r>
                <a14:m>
                  <m:oMath xmlns:m="http://schemas.openxmlformats.org/officeDocument/2006/math">
                    <m:acc>
                      <m:accPr>
                        <m:chr m:val="⃗"/>
                        <m:ctrlPr>
                          <a:rPr lang="en-US" sz="3000" b="1" i="1">
                            <a:solidFill>
                              <a:srgbClr val="FFC000"/>
                            </a:solidFill>
                            <a:latin typeface="Cambria Math"/>
                          </a:rPr>
                        </m:ctrlPr>
                      </m:accPr>
                      <m:e>
                        <m:sSub>
                          <m:sSubPr>
                            <m:ctrlPr>
                              <a:rPr lang="en-US" sz="3000" b="1" i="1">
                                <a:solidFill>
                                  <a:srgbClr val="FFC000"/>
                                </a:solidFill>
                                <a:latin typeface="Cambria Math"/>
                              </a:rPr>
                            </m:ctrlPr>
                          </m:sSubPr>
                          <m:e>
                            <m:r>
                              <a:rPr lang="en-US" sz="3000" b="1" i="1" smtClean="0">
                                <a:solidFill>
                                  <a:srgbClr val="FFC000"/>
                                </a:solidFill>
                                <a:latin typeface="Cambria Math" panose="02040503050406030204" pitchFamily="18" charset="0"/>
                              </a:rPr>
                              <m:t>𝒗</m:t>
                            </m:r>
                          </m:e>
                          <m:sub>
                            <m:r>
                              <a:rPr lang="en-US" sz="3000" b="1" i="1">
                                <a:solidFill>
                                  <a:srgbClr val="FFC000"/>
                                </a:solidFill>
                                <a:latin typeface="Cambria Math" panose="02040503050406030204" pitchFamily="18" charset="0"/>
                              </a:rPr>
                              <m:t>𝟏𝟐</m:t>
                            </m:r>
                          </m:sub>
                        </m:sSub>
                      </m:e>
                    </m:acc>
                    <m:r>
                      <a:rPr lang="en-US" sz="3000" b="1" i="1" smtClean="0">
                        <a:solidFill>
                          <a:srgbClr val="FFC000"/>
                        </a:solidFill>
                        <a:latin typeface="Cambria Math" panose="02040503050406030204" pitchFamily="18" charset="0"/>
                      </a:rPr>
                      <m:t>+</m:t>
                    </m:r>
                    <m:acc>
                      <m:accPr>
                        <m:chr m:val="⃗"/>
                        <m:ctrlPr>
                          <a:rPr lang="en-US" sz="3000" b="1" i="1">
                            <a:solidFill>
                              <a:srgbClr val="00B050"/>
                            </a:solidFill>
                            <a:latin typeface="Cambria Math"/>
                          </a:rPr>
                        </m:ctrlPr>
                      </m:accPr>
                      <m:e>
                        <m:sSub>
                          <m:sSubPr>
                            <m:ctrlPr>
                              <a:rPr lang="en-US" sz="3000" b="1" i="1">
                                <a:solidFill>
                                  <a:srgbClr val="00B050"/>
                                </a:solidFill>
                                <a:latin typeface="Cambria Math"/>
                              </a:rPr>
                            </m:ctrlPr>
                          </m:sSubPr>
                          <m:e>
                            <m:r>
                              <a:rPr lang="en-US" sz="3000" b="1" i="1" smtClean="0">
                                <a:solidFill>
                                  <a:srgbClr val="00B050"/>
                                </a:solidFill>
                                <a:latin typeface="Cambria Math" panose="02040503050406030204" pitchFamily="18" charset="0"/>
                              </a:rPr>
                              <m:t>𝒗</m:t>
                            </m:r>
                          </m:e>
                          <m:sub>
                            <m:r>
                              <a:rPr lang="en-US" sz="3000" b="1" i="1">
                                <a:solidFill>
                                  <a:srgbClr val="00B050"/>
                                </a:solidFill>
                                <a:latin typeface="Cambria Math" panose="02040503050406030204" pitchFamily="18" charset="0"/>
                              </a:rPr>
                              <m:t>𝟐𝟑</m:t>
                            </m:r>
                          </m:sub>
                        </m:sSub>
                      </m:e>
                    </m:acc>
                  </m:oMath>
                </a14:m>
                <a:endParaRPr lang="en-US" sz="3000" b="1">
                  <a:solidFill>
                    <a:srgbClr val="00B050"/>
                  </a:solidFill>
                </a:endParaRPr>
              </a:p>
            </p:txBody>
          </p:sp>
        </mc:Choice>
        <mc:Fallback xmlns="">
          <p:sp>
            <p:nvSpPr>
              <p:cNvPr id="51" name="TextBox 50">
                <a:extLst>
                  <a:ext uri="{FF2B5EF4-FFF2-40B4-BE49-F238E27FC236}">
                    <a16:creationId xmlns:a16="http://schemas.microsoft.com/office/drawing/2014/main" id="{DAB0DCED-745D-43AE-8851-84A3ADF41249}"/>
                  </a:ext>
                </a:extLst>
              </p:cNvPr>
              <p:cNvSpPr txBox="1">
                <a:spLocks noRot="1" noChangeAspect="1" noMove="1" noResize="1" noEditPoints="1" noAdjustHandles="1" noChangeArrowheads="1" noChangeShapeType="1" noTextEdit="1"/>
              </p:cNvSpPr>
              <p:nvPr/>
            </p:nvSpPr>
            <p:spPr>
              <a:xfrm>
                <a:off x="4658054" y="2012123"/>
                <a:ext cx="2875891" cy="553998"/>
              </a:xfrm>
              <a:prstGeom prst="rect">
                <a:avLst/>
              </a:prstGeom>
              <a:blipFill>
                <a:blip r:embed="rId6"/>
                <a:stretch>
                  <a:fillRect t="-13187" b="-34066"/>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xmlns="" id="{C7C01C26-53C3-EC01-8EEE-899B312532A2}"/>
              </a:ext>
            </a:extLst>
          </p:cNvPr>
          <p:cNvSpPr txBox="1"/>
          <p:nvPr/>
        </p:nvSpPr>
        <p:spPr>
          <a:xfrm>
            <a:off x="932837" y="3974325"/>
            <a:ext cx="10668054" cy="477054"/>
          </a:xfrm>
          <a:prstGeom prst="rect">
            <a:avLst/>
          </a:prstGeom>
          <a:noFill/>
        </p:spPr>
        <p:txBody>
          <a:bodyPr wrap="square">
            <a:spAutoFit/>
          </a:bodyPr>
          <a:lstStyle/>
          <a:p>
            <a:pPr marL="0" marR="0" algn="just">
              <a:spcBef>
                <a:spcPts val="0"/>
              </a:spcBef>
            </a:pPr>
            <a:r>
              <a:rPr lang="en-US" sz="2500" b="1" i="1">
                <a:solidFill>
                  <a:srgbClr val="7030A0"/>
                </a:solidFill>
                <a:effectLst/>
                <a:latin typeface="Arial" panose="020B0604020202020204" pitchFamily="34" charset="0"/>
                <a:ea typeface="Times New Roman" panose="02020603050405020304" pitchFamily="18" charset="0"/>
                <a:cs typeface="Arial" panose="020B0604020202020204" pitchFamily="34" charset="0"/>
              </a:rPr>
              <a:t>vận tốc tương đối </a:t>
            </a:r>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 tốc của vật đối với HQC chuyển động) và </a:t>
            </a:r>
          </a:p>
        </p:txBody>
      </p:sp>
      <p:sp>
        <p:nvSpPr>
          <p:cNvPr id="24" name="TextBox 23">
            <a:extLst>
              <a:ext uri="{FF2B5EF4-FFF2-40B4-BE49-F238E27FC236}">
                <a16:creationId xmlns:a16="http://schemas.microsoft.com/office/drawing/2014/main" xmlns="" id="{FC55E8FC-0DDC-6CA6-7945-4AFD491ECADD}"/>
              </a:ext>
            </a:extLst>
          </p:cNvPr>
          <p:cNvSpPr txBox="1"/>
          <p:nvPr/>
        </p:nvSpPr>
        <p:spPr>
          <a:xfrm>
            <a:off x="936340" y="4451379"/>
            <a:ext cx="10668054" cy="477054"/>
          </a:xfrm>
          <a:prstGeom prst="rect">
            <a:avLst/>
          </a:prstGeom>
          <a:noFill/>
        </p:spPr>
        <p:txBody>
          <a:bodyPr wrap="square">
            <a:spAutoFit/>
          </a:bodyPr>
          <a:lstStyle/>
          <a:p>
            <a:pPr marL="0" marR="0" algn="just">
              <a:spcBef>
                <a:spcPts val="0"/>
              </a:spcBef>
            </a:pPr>
            <a:r>
              <a:rPr lang="en-US" sz="2500" b="1" i="1">
                <a:solidFill>
                  <a:srgbClr val="7030A0"/>
                </a:solidFill>
                <a:effectLst/>
                <a:latin typeface="Arial" panose="020B0604020202020204" pitchFamily="34" charset="0"/>
                <a:ea typeface="Times New Roman" panose="02020603050405020304" pitchFamily="18" charset="0"/>
                <a:cs typeface="Arial" panose="020B0604020202020204" pitchFamily="34" charset="0"/>
              </a:rPr>
              <a:t>vận tốc kéo theo</a:t>
            </a:r>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(vận tốc của HQC chuyển động đối với HQC đứng yên).</a:t>
            </a:r>
            <a:endParaRPr lang="en-US" sz="2500" i="1">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471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6">
            <a:extLst>
              <a:ext uri="{FF2B5EF4-FFF2-40B4-BE49-F238E27FC236}">
                <a16:creationId xmlns:a16="http://schemas.microsoft.com/office/drawing/2014/main" xmlns="" id="{22EBD658-7A4E-44C9-B41E-F87EAC0A3FD6}"/>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8" name="Rounded Rectangle 57">
              <a:extLst>
                <a:ext uri="{FF2B5EF4-FFF2-40B4-BE49-F238E27FC236}">
                  <a16:creationId xmlns:a16="http://schemas.microsoft.com/office/drawing/2014/main" xmlns="" id="{86B18078-EBE2-4114-ACFD-60FF020E9314}"/>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xmlns="" id="{B7461B80-CF7A-4B4C-8417-403E1EF87C7F}"/>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10" name="Text Box 29">
            <a:extLst>
              <a:ext uri="{FF2B5EF4-FFF2-40B4-BE49-F238E27FC236}">
                <a16:creationId xmlns:a16="http://schemas.microsoft.com/office/drawing/2014/main" xmlns="" id="{990FCF4A-35CE-4F1C-B41D-E7A7C202D340}"/>
              </a:ext>
            </a:extLst>
          </p:cNvPr>
          <p:cNvSpPr txBox="1">
            <a:spLocks noChangeArrowheads="1"/>
          </p:cNvSpPr>
          <p:nvPr/>
        </p:nvSpPr>
        <p:spPr bwMode="auto">
          <a:xfrm>
            <a:off x="1066800" y="723008"/>
            <a:ext cx="10734142"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Em hãy đưa ra dự đoán để so </a:t>
            </a:r>
            <a:r>
              <a:rPr lang="en-US" sz="2500">
                <a:solidFill>
                  <a:srgbClr val="0070C0"/>
                </a:solidFill>
                <a:effectLst/>
                <a:latin typeface="Arial" panose="020B0604020202020204" pitchFamily="34" charset="0"/>
                <a:ea typeface="Times New Roman" panose="02020603050405020304" pitchFamily="18" charset="0"/>
              </a:rPr>
              <a:t>sánh thời gian chuyển động của thuyền khi chạy xuôi dòng và khi chạy ngược dòng giữa hai vị trí cố định trên bờ sông </a:t>
            </a:r>
            <a:endParaRPr lang="en-US" sz="2500">
              <a:solidFill>
                <a:srgbClr val="0070C0"/>
              </a:solidFill>
            </a:endParaRPr>
          </a:p>
        </p:txBody>
      </p:sp>
      <p:pic>
        <p:nvPicPr>
          <p:cNvPr id="14" name="Picture 13" descr="A picture containing mountain, nature, surrounded, ravine&#10;&#10;Description automatically generated">
            <a:extLst>
              <a:ext uri="{FF2B5EF4-FFF2-40B4-BE49-F238E27FC236}">
                <a16:creationId xmlns:a16="http://schemas.microsoft.com/office/drawing/2014/main" xmlns="" id="{A3995665-6C41-4C52-8407-6A56FFB60F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2600" y="1676801"/>
            <a:ext cx="8458200" cy="5013426"/>
          </a:xfrm>
          <a:prstGeom prst="rect">
            <a:avLst/>
          </a:prstGeom>
          <a:ln>
            <a:noFill/>
          </a:ln>
          <a:effectLst>
            <a:softEdge rad="112500"/>
          </a:effectLst>
        </p:spPr>
      </p:pic>
      <p:sp>
        <p:nvSpPr>
          <p:cNvPr id="20" name="Rectangle: Rounded Corners 19">
            <a:extLst>
              <a:ext uri="{FF2B5EF4-FFF2-40B4-BE49-F238E27FC236}">
                <a16:creationId xmlns:a16="http://schemas.microsoft.com/office/drawing/2014/main" xmlns="" id="{2B09D958-06DB-9067-87F0-8EB7ED77AB0B}"/>
              </a:ext>
            </a:extLst>
          </p:cNvPr>
          <p:cNvSpPr/>
          <p:nvPr/>
        </p:nvSpPr>
        <p:spPr>
          <a:xfrm>
            <a:off x="721181" y="718934"/>
            <a:ext cx="11177779" cy="925210"/>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1" name="Picture 20" descr="A picture containing logo&#10;&#10;Description automatically generated">
            <a:extLst>
              <a:ext uri="{FF2B5EF4-FFF2-40B4-BE49-F238E27FC236}">
                <a16:creationId xmlns:a16="http://schemas.microsoft.com/office/drawing/2014/main" xmlns="" id="{64677E7E-C047-D7FE-6E20-5416921080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3039" y="185456"/>
            <a:ext cx="942799" cy="894860"/>
          </a:xfrm>
          <a:prstGeom prst="rect">
            <a:avLst/>
          </a:prstGeom>
        </p:spPr>
      </p:pic>
    </p:spTree>
    <p:extLst>
      <p:ext uri="{BB962C8B-B14F-4D97-AF65-F5344CB8AC3E}">
        <p14:creationId xmlns:p14="http://schemas.microsoft.com/office/powerpoint/2010/main" val="235385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xmlns="" id="{4E96AAFB-B121-4808-B960-F38F2FA71C07}"/>
              </a:ext>
            </a:extLst>
          </p:cNvPr>
          <p:cNvSpPr txBox="1">
            <a:spLocks noChangeArrowheads="1"/>
          </p:cNvSpPr>
          <p:nvPr/>
        </p:nvSpPr>
        <p:spPr bwMode="auto">
          <a:xfrm>
            <a:off x="1146038" y="643781"/>
            <a:ext cx="7159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Độ dịch chuyển tổng hợp- vận tốc tổng hợp</a:t>
            </a:r>
            <a:endParaRPr lang="en-US" altLang="en-US" sz="260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xmlns="" id="{38AE735F-044F-4B4A-8BD3-E414667F6868}"/>
              </a:ext>
            </a:extLst>
          </p:cNvPr>
          <p:cNvGrpSpPr/>
          <p:nvPr/>
        </p:nvGrpSpPr>
        <p:grpSpPr>
          <a:xfrm>
            <a:off x="-29497" y="65600"/>
            <a:ext cx="9325897" cy="542538"/>
            <a:chOff x="74035" y="2231322"/>
            <a:chExt cx="9268114" cy="757342"/>
          </a:xfrm>
        </p:grpSpPr>
        <p:grpSp>
          <p:nvGrpSpPr>
            <p:cNvPr id="15" name="Group 70">
              <a:extLst>
                <a:ext uri="{FF2B5EF4-FFF2-40B4-BE49-F238E27FC236}">
                  <a16:creationId xmlns:a16="http://schemas.microsoft.com/office/drawing/2014/main" xmlns="" id="{B85B34CF-BB48-4893-841B-4E79C338F596}"/>
                </a:ext>
              </a:extLst>
            </p:cNvPr>
            <p:cNvGrpSpPr>
              <a:grpSpLocks/>
            </p:cNvGrpSpPr>
            <p:nvPr/>
          </p:nvGrpSpPr>
          <p:grpSpPr bwMode="auto">
            <a:xfrm>
              <a:off x="286106" y="2280389"/>
              <a:ext cx="9056043" cy="708275"/>
              <a:chOff x="564746" y="3403331"/>
              <a:chExt cx="4663439" cy="1364238"/>
            </a:xfrm>
          </p:grpSpPr>
          <p:pic>
            <p:nvPicPr>
              <p:cNvPr id="18" name="Picture 17" descr="empty-green-rectangle">
                <a:extLst>
                  <a:ext uri="{FF2B5EF4-FFF2-40B4-BE49-F238E27FC236}">
                    <a16:creationId xmlns:a16="http://schemas.microsoft.com/office/drawing/2014/main" xmlns="" id="{68AA2CBA-6C2B-4B05-832E-497FF2B314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6634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green-top-faded">
                <a:extLst>
                  <a:ext uri="{FF2B5EF4-FFF2-40B4-BE49-F238E27FC236}">
                    <a16:creationId xmlns:a16="http://schemas.microsoft.com/office/drawing/2014/main" xmlns="" id="{7C2A6411-181B-4ED2-9D8D-C505B331DC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xmlns="" id="{CA563C22-BBFB-40BA-B085-4AA07AF070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a16="http://schemas.microsoft.com/office/drawing/2014/main" xmlns="" id="{B62B0797-BF52-4D7E-B0DA-F38E214FA307}"/>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Độ dịch chuyển tổng hợp – Vận tốc tổng hợp</a:t>
              </a:r>
              <a:endParaRPr lang="en-US" sz="2800" dirty="0">
                <a:cs typeface="Arial" panose="020B0604020202020204" pitchFamily="34" charset="0"/>
              </a:endParaRPr>
            </a:p>
          </p:txBody>
        </p:sp>
      </p:grpSp>
      <p:grpSp>
        <p:nvGrpSpPr>
          <p:cNvPr id="20" name="Group 19">
            <a:extLst>
              <a:ext uri="{FF2B5EF4-FFF2-40B4-BE49-F238E27FC236}">
                <a16:creationId xmlns:a16="http://schemas.microsoft.com/office/drawing/2014/main" xmlns="" id="{F7CB1807-F721-4910-98E4-DFF6178D6341}"/>
              </a:ext>
            </a:extLst>
          </p:cNvPr>
          <p:cNvGrpSpPr/>
          <p:nvPr/>
        </p:nvGrpSpPr>
        <p:grpSpPr>
          <a:xfrm>
            <a:off x="338942" y="731676"/>
            <a:ext cx="785094" cy="325264"/>
            <a:chOff x="5867400" y="402866"/>
            <a:chExt cx="785094" cy="406303"/>
          </a:xfrm>
        </p:grpSpPr>
        <p:sp>
          <p:nvSpPr>
            <p:cNvPr id="21" name="Arrow: Pentagon 20">
              <a:extLst>
                <a:ext uri="{FF2B5EF4-FFF2-40B4-BE49-F238E27FC236}">
                  <a16:creationId xmlns:a16="http://schemas.microsoft.com/office/drawing/2014/main" xmlns="" id="{BAC4890C-3B6E-48F7-9E0E-A4A9125424C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Chevron 21">
              <a:extLst>
                <a:ext uri="{FF2B5EF4-FFF2-40B4-BE49-F238E27FC236}">
                  <a16:creationId xmlns:a16="http://schemas.microsoft.com/office/drawing/2014/main" xmlns="" id="{BF9D635D-11E8-4CF4-AC15-5E6ED6F8A81B}"/>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8" name="Picture 4" descr="empty-blue-rectangle">
            <a:extLst>
              <a:ext uri="{FF2B5EF4-FFF2-40B4-BE49-F238E27FC236}">
                <a16:creationId xmlns:a16="http://schemas.microsoft.com/office/drawing/2014/main" xmlns="" id="{DF823B9A-88EF-45EA-A168-A1292E2E2E41}"/>
              </a:ext>
            </a:extLst>
          </p:cNvPr>
          <p:cNvPicPr>
            <a:picLocks noChangeAspect="1" noChangeArrowheads="1"/>
          </p:cNvPicPr>
          <p:nvPr/>
        </p:nvPicPr>
        <p:blipFill>
          <a:blip r:embed="rId4"/>
          <a:srcRect/>
          <a:stretch>
            <a:fillRect/>
          </a:stretch>
        </p:blipFill>
        <p:spPr bwMode="auto">
          <a:xfrm>
            <a:off x="19743" y="4992750"/>
            <a:ext cx="5619057" cy="1789875"/>
          </a:xfrm>
          <a:prstGeom prst="rect">
            <a:avLst/>
          </a:prstGeom>
          <a:noFill/>
          <a:ln w="9525">
            <a:noFill/>
            <a:miter lim="800000"/>
            <a:headEnd/>
            <a:tailEnd/>
          </a:ln>
        </p:spPr>
      </p:pic>
      <p:sp>
        <p:nvSpPr>
          <p:cNvPr id="55" name="TextBox 54">
            <a:extLst>
              <a:ext uri="{FF2B5EF4-FFF2-40B4-BE49-F238E27FC236}">
                <a16:creationId xmlns:a16="http://schemas.microsoft.com/office/drawing/2014/main" xmlns="" id="{CDC3E7D3-665C-4295-93BC-E1C16467B709}"/>
              </a:ext>
            </a:extLst>
          </p:cNvPr>
          <p:cNvSpPr txBox="1"/>
          <p:nvPr/>
        </p:nvSpPr>
        <p:spPr>
          <a:xfrm>
            <a:off x="324542" y="5154292"/>
            <a:ext cx="5085658" cy="1446550"/>
          </a:xfrm>
          <a:prstGeom prst="rect">
            <a:avLst/>
          </a:prstGeom>
          <a:noFill/>
        </p:spPr>
        <p:txBody>
          <a:bodyPr wrap="square">
            <a:spAutoFit/>
          </a:bodyPr>
          <a:lstStyle/>
          <a:p>
            <a:pPr marL="0" marR="0" algn="just">
              <a:spcBef>
                <a:spcPts val="0"/>
              </a:spcBef>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Khi xuôi dòng trên sông, nhờ có thêm sự chuyển động cùng chiều của dòng nước nên thuyền sẽ có tốc độ lớn hơn so với khi nước không chảy. </a:t>
            </a:r>
          </a:p>
        </p:txBody>
      </p:sp>
      <p:sp>
        <p:nvSpPr>
          <p:cNvPr id="57" name="TextBox 56">
            <a:extLst>
              <a:ext uri="{FF2B5EF4-FFF2-40B4-BE49-F238E27FC236}">
                <a16:creationId xmlns:a16="http://schemas.microsoft.com/office/drawing/2014/main" xmlns="" id="{AD735009-CEB4-4483-9FC0-BE49BA91A0E5}"/>
              </a:ext>
            </a:extLst>
          </p:cNvPr>
          <p:cNvSpPr txBox="1"/>
          <p:nvPr/>
        </p:nvSpPr>
        <p:spPr>
          <a:xfrm>
            <a:off x="6434299" y="1526335"/>
            <a:ext cx="1873518" cy="323165"/>
          </a:xfrm>
          <a:prstGeom prst="rect">
            <a:avLst/>
          </a:prstGeom>
          <a:noFill/>
        </p:spPr>
        <p:txBody>
          <a:bodyPr wrap="square" rtlCol="0">
            <a:spAutoFit/>
          </a:bodyPr>
          <a:lstStyle/>
          <a:p>
            <a:r>
              <a:rPr lang="en-US" sz="1500">
                <a:latin typeface="Arial" panose="020B0604020202020204" pitchFamily="34" charset="0"/>
                <a:cs typeface="Arial" panose="020B0604020202020204" pitchFamily="34" charset="0"/>
              </a:rPr>
              <a:t>b) Ngược dòng</a:t>
            </a:r>
          </a:p>
        </p:txBody>
      </p:sp>
      <p:sp>
        <p:nvSpPr>
          <p:cNvPr id="27" name="TextBox 26">
            <a:extLst>
              <a:ext uri="{FF2B5EF4-FFF2-40B4-BE49-F238E27FC236}">
                <a16:creationId xmlns:a16="http://schemas.microsoft.com/office/drawing/2014/main" xmlns="" id="{49BEEF1C-D6C5-A376-65B9-1D5647FD6D68}"/>
              </a:ext>
            </a:extLst>
          </p:cNvPr>
          <p:cNvSpPr txBox="1"/>
          <p:nvPr/>
        </p:nvSpPr>
        <p:spPr>
          <a:xfrm>
            <a:off x="1450957" y="2825732"/>
            <a:ext cx="1873518" cy="323165"/>
          </a:xfrm>
          <a:prstGeom prst="rect">
            <a:avLst/>
          </a:prstGeom>
          <a:noFill/>
        </p:spPr>
        <p:txBody>
          <a:bodyPr wrap="square" rtlCol="0">
            <a:spAutoFit/>
          </a:bodyPr>
          <a:lstStyle/>
          <a:p>
            <a:r>
              <a:rPr lang="en-US" sz="1500">
                <a:latin typeface="Arial" panose="020B0604020202020204" pitchFamily="34" charset="0"/>
                <a:cs typeface="Arial" panose="020B0604020202020204" pitchFamily="34" charset="0"/>
              </a:rPr>
              <a:t>Vận tốc dòng nước</a:t>
            </a:r>
          </a:p>
        </p:txBody>
      </p:sp>
      <p:pic>
        <p:nvPicPr>
          <p:cNvPr id="32" name="Picture 31" descr="A picture containing tree, outdoor&#10;&#10;Description automatically generated">
            <a:extLst>
              <a:ext uri="{FF2B5EF4-FFF2-40B4-BE49-F238E27FC236}">
                <a16:creationId xmlns:a16="http://schemas.microsoft.com/office/drawing/2014/main" xmlns="" id="{2BE1A014-2EF2-F46C-8E60-64785CFA61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5991" y="1857185"/>
            <a:ext cx="3955009" cy="2936149"/>
          </a:xfrm>
          <a:prstGeom prst="rect">
            <a:avLst/>
          </a:prstGeom>
          <a:ln>
            <a:noFill/>
          </a:ln>
          <a:effectLst>
            <a:softEdge rad="112500"/>
          </a:effectLst>
        </p:spPr>
      </p:pic>
      <p:pic>
        <p:nvPicPr>
          <p:cNvPr id="33" name="Picture 4" descr="empty-blue-rectangle">
            <a:extLst>
              <a:ext uri="{FF2B5EF4-FFF2-40B4-BE49-F238E27FC236}">
                <a16:creationId xmlns:a16="http://schemas.microsoft.com/office/drawing/2014/main" xmlns="" id="{1DD79E0C-BF45-7BA4-FF1E-ED68E5A24E69}"/>
              </a:ext>
            </a:extLst>
          </p:cNvPr>
          <p:cNvPicPr>
            <a:picLocks noChangeAspect="1" noChangeArrowheads="1"/>
          </p:cNvPicPr>
          <p:nvPr/>
        </p:nvPicPr>
        <p:blipFill>
          <a:blip r:embed="rId4"/>
          <a:srcRect/>
          <a:stretch>
            <a:fillRect/>
          </a:stretch>
        </p:blipFill>
        <p:spPr bwMode="auto">
          <a:xfrm>
            <a:off x="6400800" y="4992749"/>
            <a:ext cx="5619057" cy="1742729"/>
          </a:xfrm>
          <a:prstGeom prst="rect">
            <a:avLst/>
          </a:prstGeom>
          <a:noFill/>
          <a:ln w="9525">
            <a:noFill/>
            <a:miter lim="800000"/>
            <a:headEnd/>
            <a:tailEnd/>
          </a:ln>
        </p:spPr>
      </p:pic>
      <p:sp>
        <p:nvSpPr>
          <p:cNvPr id="34" name="TextBox 33">
            <a:extLst>
              <a:ext uri="{FF2B5EF4-FFF2-40B4-BE49-F238E27FC236}">
                <a16:creationId xmlns:a16="http://schemas.microsoft.com/office/drawing/2014/main" xmlns="" id="{7C03FF44-10AC-D656-0C99-3658AE628602}"/>
              </a:ext>
            </a:extLst>
          </p:cNvPr>
          <p:cNvSpPr txBox="1"/>
          <p:nvPr/>
        </p:nvSpPr>
        <p:spPr>
          <a:xfrm>
            <a:off x="6771928" y="5140838"/>
            <a:ext cx="4876800" cy="1446550"/>
          </a:xfrm>
          <a:prstGeom prst="rect">
            <a:avLst/>
          </a:prstGeom>
          <a:noFill/>
        </p:spPr>
        <p:txBody>
          <a:bodyPr wrap="square">
            <a:spAutoFit/>
          </a:bodyPr>
          <a:lstStyle/>
          <a:p>
            <a:pPr marL="0" marR="0" algn="just">
              <a:spcBef>
                <a:spcPts val="0"/>
              </a:spcBef>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Khi ngược dòng, vì có thêm sự chuyển động ngược lại của dòng nước nên thuyền sẽ có tốc độ nhỏ hơn so với khi nước không chảy</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5" name="TextBox 34">
            <a:extLst>
              <a:ext uri="{FF2B5EF4-FFF2-40B4-BE49-F238E27FC236}">
                <a16:creationId xmlns:a16="http://schemas.microsoft.com/office/drawing/2014/main" xmlns="" id="{4A2FB905-907E-49BF-6C49-30CBD7075774}"/>
              </a:ext>
            </a:extLst>
          </p:cNvPr>
          <p:cNvSpPr txBox="1"/>
          <p:nvPr/>
        </p:nvSpPr>
        <p:spPr>
          <a:xfrm>
            <a:off x="235991" y="1076682"/>
            <a:ext cx="3645431" cy="477054"/>
          </a:xfrm>
          <a:prstGeom prst="rect">
            <a:avLst/>
          </a:prstGeom>
          <a:noFill/>
        </p:spPr>
        <p:txBody>
          <a:bodyPr wrap="square">
            <a:spAutoFit/>
          </a:bodyPr>
          <a:lstStyle/>
          <a:p>
            <a:pPr marL="0" marR="0" algn="just">
              <a:spcBef>
                <a:spcPts val="0"/>
              </a:spcBef>
            </a:pPr>
            <a:r>
              <a:rPr lang="en-US" sz="25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Ý nghĩa:</a:t>
            </a:r>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6" name="Arrow: Left 35">
            <a:extLst>
              <a:ext uri="{FF2B5EF4-FFF2-40B4-BE49-F238E27FC236}">
                <a16:creationId xmlns:a16="http://schemas.microsoft.com/office/drawing/2014/main" xmlns="" id="{B9117E8A-5FE1-C613-C48C-3A1DA800234C}"/>
              </a:ext>
            </a:extLst>
          </p:cNvPr>
          <p:cNvSpPr/>
          <p:nvPr/>
        </p:nvSpPr>
        <p:spPr>
          <a:xfrm rot="4855424">
            <a:off x="1691932" y="2190860"/>
            <a:ext cx="341878" cy="33937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DFC0B553-01EC-BC11-FEC2-E290724F86E2}"/>
              </a:ext>
            </a:extLst>
          </p:cNvPr>
          <p:cNvSpPr txBox="1"/>
          <p:nvPr/>
        </p:nvSpPr>
        <p:spPr>
          <a:xfrm>
            <a:off x="1200518" y="2540067"/>
            <a:ext cx="1254590" cy="553998"/>
          </a:xfrm>
          <a:prstGeom prst="rect">
            <a:avLst/>
          </a:prstGeom>
          <a:noFill/>
        </p:spPr>
        <p:txBody>
          <a:bodyPr wrap="square" rtlCol="0">
            <a:spAutoFit/>
          </a:bodyPr>
          <a:lstStyle/>
          <a:p>
            <a:pPr algn="ctr"/>
            <a:r>
              <a:rPr lang="en-US" sz="1500">
                <a:latin typeface="Arial" panose="020B0604020202020204" pitchFamily="34" charset="0"/>
                <a:cs typeface="Arial" panose="020B0604020202020204" pitchFamily="34" charset="0"/>
              </a:rPr>
              <a:t>Vận tốc dòng nước</a:t>
            </a:r>
          </a:p>
        </p:txBody>
      </p:sp>
      <p:pic>
        <p:nvPicPr>
          <p:cNvPr id="38" name="Picture 37" descr="A picture containing tree, outdoor&#10;&#10;Description automatically generated">
            <a:extLst>
              <a:ext uri="{FF2B5EF4-FFF2-40B4-BE49-F238E27FC236}">
                <a16:creationId xmlns:a16="http://schemas.microsoft.com/office/drawing/2014/main" xmlns="" id="{41F8BD5A-B814-B7F3-7763-1F05EAC46F2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95261" y="1876090"/>
            <a:ext cx="3955009" cy="2936149"/>
          </a:xfrm>
          <a:prstGeom prst="rect">
            <a:avLst/>
          </a:prstGeom>
          <a:ln>
            <a:noFill/>
          </a:ln>
          <a:effectLst>
            <a:softEdge rad="112500"/>
          </a:effectLst>
        </p:spPr>
      </p:pic>
      <p:sp>
        <p:nvSpPr>
          <p:cNvPr id="39" name="Arrow: Left 38">
            <a:extLst>
              <a:ext uri="{FF2B5EF4-FFF2-40B4-BE49-F238E27FC236}">
                <a16:creationId xmlns:a16="http://schemas.microsoft.com/office/drawing/2014/main" xmlns="" id="{891E5182-7F41-61FF-3D5A-F5C4E8581B67}"/>
              </a:ext>
            </a:extLst>
          </p:cNvPr>
          <p:cNvSpPr/>
          <p:nvPr/>
        </p:nvSpPr>
        <p:spPr>
          <a:xfrm rot="15364958">
            <a:off x="7624243" y="2382070"/>
            <a:ext cx="341878" cy="33937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869BBDC6-FE24-B248-D865-A9F66C9516BA}"/>
              </a:ext>
            </a:extLst>
          </p:cNvPr>
          <p:cNvSpPr txBox="1"/>
          <p:nvPr/>
        </p:nvSpPr>
        <p:spPr>
          <a:xfrm>
            <a:off x="324542" y="1526336"/>
            <a:ext cx="1873518" cy="323165"/>
          </a:xfrm>
          <a:prstGeom prst="rect">
            <a:avLst/>
          </a:prstGeom>
          <a:noFill/>
        </p:spPr>
        <p:txBody>
          <a:bodyPr wrap="square" rtlCol="0">
            <a:spAutoFit/>
          </a:bodyPr>
          <a:lstStyle/>
          <a:p>
            <a:r>
              <a:rPr lang="en-US" sz="1500">
                <a:latin typeface="Arial" panose="020B0604020202020204" pitchFamily="34" charset="0"/>
                <a:cs typeface="Arial" panose="020B0604020202020204" pitchFamily="34" charset="0"/>
              </a:rPr>
              <a:t>a) Xuôi dòng</a:t>
            </a:r>
          </a:p>
        </p:txBody>
      </p:sp>
      <p:grpSp>
        <p:nvGrpSpPr>
          <p:cNvPr id="12" name="Group 11">
            <a:extLst>
              <a:ext uri="{FF2B5EF4-FFF2-40B4-BE49-F238E27FC236}">
                <a16:creationId xmlns:a16="http://schemas.microsoft.com/office/drawing/2014/main" xmlns="" id="{FC6FAB86-68EB-751D-3B56-7B35665E1149}"/>
              </a:ext>
            </a:extLst>
          </p:cNvPr>
          <p:cNvGrpSpPr/>
          <p:nvPr/>
        </p:nvGrpSpPr>
        <p:grpSpPr>
          <a:xfrm>
            <a:off x="4054317" y="2685160"/>
            <a:ext cx="2092963" cy="1810640"/>
            <a:chOff x="4054317" y="2685160"/>
            <a:chExt cx="2092963" cy="1810640"/>
          </a:xfrm>
        </p:grpSpPr>
        <p:cxnSp>
          <p:nvCxnSpPr>
            <p:cNvPr id="4" name="Straight Arrow Connector 3">
              <a:extLst>
                <a:ext uri="{FF2B5EF4-FFF2-40B4-BE49-F238E27FC236}">
                  <a16:creationId xmlns:a16="http://schemas.microsoft.com/office/drawing/2014/main" xmlns="" id="{5A9316C3-A51A-0AF0-9299-6DCA840A05B4}"/>
                </a:ext>
              </a:extLst>
            </p:cNvPr>
            <p:cNvCxnSpPr>
              <a:cxnSpLocks/>
            </p:cNvCxnSpPr>
            <p:nvPr/>
          </p:nvCxnSpPr>
          <p:spPr>
            <a:xfrm flipV="1">
              <a:off x="5257800" y="2758493"/>
              <a:ext cx="0" cy="173730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0524756C-870A-8AEE-CF49-FF4B2D0BE225}"/>
                    </a:ext>
                  </a:extLst>
                </p:cNvPr>
                <p:cNvSpPr txBox="1"/>
                <p:nvPr/>
              </p:nvSpPr>
              <p:spPr>
                <a:xfrm>
                  <a:off x="5307132" y="2817066"/>
                  <a:ext cx="840148"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a:rPr>
                            </m:ctrlPr>
                          </m:accPr>
                          <m:e>
                            <m:sSub>
                              <m:sSubPr>
                                <m:ctrlPr>
                                  <a:rPr lang="en-US" sz="3000" b="1" i="1" smtClean="0">
                                    <a:solidFill>
                                      <a:srgbClr val="FF0000"/>
                                    </a:solidFill>
                                    <a:latin typeface="Cambria Math"/>
                                  </a:rPr>
                                </m:ctrlPr>
                              </m:sSubPr>
                              <m:e>
                                <m:r>
                                  <a:rPr lang="en-US" sz="3000" b="1" i="1" smtClean="0">
                                    <a:solidFill>
                                      <a:srgbClr val="FF0000"/>
                                    </a:solidFill>
                                    <a:latin typeface="Cambria Math" panose="02040503050406030204" pitchFamily="18" charset="0"/>
                                  </a:rPr>
                                  <m:t>𝒗</m:t>
                                </m:r>
                              </m:e>
                              <m:sub>
                                <m:r>
                                  <a:rPr lang="en-US" sz="3000" b="1" i="1" smtClean="0">
                                    <a:solidFill>
                                      <a:srgbClr val="FF0000"/>
                                    </a:solidFill>
                                    <a:latin typeface="Cambria Math" panose="02040503050406030204" pitchFamily="18" charset="0"/>
                                  </a:rPr>
                                  <m:t>𝟏𝟑</m:t>
                                </m:r>
                              </m:sub>
                            </m:sSub>
                          </m:e>
                        </m:acc>
                      </m:oMath>
                    </m:oMathPara>
                  </a14:m>
                  <a:endParaRPr lang="en-US" sz="3000" b="1">
                    <a:solidFill>
                      <a:srgbClr val="00B050"/>
                    </a:solidFill>
                  </a:endParaRPr>
                </a:p>
              </p:txBody>
            </p:sp>
          </mc:Choice>
          <mc:Fallback xmlns="">
            <p:sp>
              <p:nvSpPr>
                <p:cNvPr id="42" name="TextBox 41">
                  <a:extLst>
                    <a:ext uri="{FF2B5EF4-FFF2-40B4-BE49-F238E27FC236}">
                      <a16:creationId xmlns:a16="http://schemas.microsoft.com/office/drawing/2014/main" id="{0524756C-870A-8AEE-CF49-FF4B2D0BE225}"/>
                    </a:ext>
                  </a:extLst>
                </p:cNvPr>
                <p:cNvSpPr txBox="1">
                  <a:spLocks noRot="1" noChangeAspect="1" noMove="1" noResize="1" noEditPoints="1" noAdjustHandles="1" noChangeArrowheads="1" noChangeShapeType="1" noTextEdit="1"/>
                </p:cNvSpPr>
                <p:nvPr/>
              </p:nvSpPr>
              <p:spPr>
                <a:xfrm>
                  <a:off x="5307132" y="2817066"/>
                  <a:ext cx="840148" cy="553998"/>
                </a:xfrm>
                <a:prstGeom prst="rect">
                  <a:avLst/>
                </a:prstGeom>
                <a:blipFill>
                  <a:blip r:embed="rId6"/>
                  <a:stretch>
                    <a:fillRect/>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xmlns="" id="{39155609-E703-F09A-2B72-0FBFAA1858C6}"/>
                </a:ext>
              </a:extLst>
            </p:cNvPr>
            <p:cNvCxnSpPr>
              <a:cxnSpLocks/>
            </p:cNvCxnSpPr>
            <p:nvPr/>
          </p:nvCxnSpPr>
          <p:spPr>
            <a:xfrm flipV="1">
              <a:off x="5148763" y="3418923"/>
              <a:ext cx="0" cy="106922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07A45665-D94F-EDBC-2CEB-BBF3A2168536}"/>
                </a:ext>
              </a:extLst>
            </p:cNvPr>
            <p:cNvCxnSpPr>
              <a:cxnSpLocks/>
            </p:cNvCxnSpPr>
            <p:nvPr/>
          </p:nvCxnSpPr>
          <p:spPr>
            <a:xfrm flipH="1" flipV="1">
              <a:off x="5147350" y="2758493"/>
              <a:ext cx="7883" cy="6705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2EAA5895-840F-F760-068A-AD373114AED4}"/>
                    </a:ext>
                  </a:extLst>
                </p:cNvPr>
                <p:cNvSpPr txBox="1"/>
                <p:nvPr/>
              </p:nvSpPr>
              <p:spPr>
                <a:xfrm>
                  <a:off x="4054317" y="2685160"/>
                  <a:ext cx="1160403"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0070C0"/>
                                </a:solidFill>
                                <a:latin typeface="Cambria Math"/>
                              </a:rPr>
                            </m:ctrlPr>
                          </m:accPr>
                          <m:e>
                            <m:sSub>
                              <m:sSubPr>
                                <m:ctrlPr>
                                  <a:rPr lang="en-US" sz="3000" b="1" i="1">
                                    <a:solidFill>
                                      <a:srgbClr val="0070C0"/>
                                    </a:solidFill>
                                    <a:latin typeface="Cambria Math"/>
                                  </a:rPr>
                                </m:ctrlPr>
                              </m:sSubPr>
                              <m:e>
                                <m:r>
                                  <a:rPr lang="en-US" sz="3000" b="1" i="1" smtClean="0">
                                    <a:solidFill>
                                      <a:srgbClr val="0070C0"/>
                                    </a:solidFill>
                                    <a:latin typeface="Cambria Math" panose="02040503050406030204" pitchFamily="18" charset="0"/>
                                  </a:rPr>
                                  <m:t>𝒗</m:t>
                                </m:r>
                              </m:e>
                              <m:sub>
                                <m:r>
                                  <a:rPr lang="en-US" sz="3000" b="1" i="1" smtClean="0">
                                    <a:solidFill>
                                      <a:srgbClr val="0070C0"/>
                                    </a:solidFill>
                                    <a:latin typeface="Cambria Math" panose="02040503050406030204" pitchFamily="18" charset="0"/>
                                  </a:rPr>
                                  <m:t>𝟐𝟑</m:t>
                                </m:r>
                              </m:sub>
                            </m:sSub>
                          </m:e>
                        </m:acc>
                      </m:oMath>
                    </m:oMathPara>
                  </a14:m>
                  <a:endParaRPr lang="en-US" sz="3000" b="1">
                    <a:solidFill>
                      <a:srgbClr val="0070C0"/>
                    </a:solidFill>
                  </a:endParaRPr>
                </a:p>
              </p:txBody>
            </p:sp>
          </mc:Choice>
          <mc:Fallback xmlns="">
            <p:sp>
              <p:nvSpPr>
                <p:cNvPr id="51" name="TextBox 50">
                  <a:extLst>
                    <a:ext uri="{FF2B5EF4-FFF2-40B4-BE49-F238E27FC236}">
                      <a16:creationId xmlns:a16="http://schemas.microsoft.com/office/drawing/2014/main" id="{2EAA5895-840F-F760-068A-AD373114AED4}"/>
                    </a:ext>
                  </a:extLst>
                </p:cNvPr>
                <p:cNvSpPr txBox="1">
                  <a:spLocks noRot="1" noChangeAspect="1" noMove="1" noResize="1" noEditPoints="1" noAdjustHandles="1" noChangeArrowheads="1" noChangeShapeType="1" noTextEdit="1"/>
                </p:cNvSpPr>
                <p:nvPr/>
              </p:nvSpPr>
              <p:spPr>
                <a:xfrm>
                  <a:off x="4054317" y="2685160"/>
                  <a:ext cx="1160403"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xmlns="" id="{0F4135D4-2BBF-998F-2C8C-935C7E3E4703}"/>
                    </a:ext>
                  </a:extLst>
                </p:cNvPr>
                <p:cNvSpPr txBox="1"/>
                <p:nvPr/>
              </p:nvSpPr>
              <p:spPr>
                <a:xfrm>
                  <a:off x="4152340" y="3590542"/>
                  <a:ext cx="1062380"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00B050"/>
                                </a:solidFill>
                                <a:latin typeface="Cambria Math"/>
                              </a:rPr>
                            </m:ctrlPr>
                          </m:accPr>
                          <m:e>
                            <m:sSub>
                              <m:sSubPr>
                                <m:ctrlPr>
                                  <a:rPr lang="en-US" sz="3000" b="1" i="1">
                                    <a:solidFill>
                                      <a:srgbClr val="00B050"/>
                                    </a:solidFill>
                                    <a:latin typeface="Cambria Math"/>
                                  </a:rPr>
                                </m:ctrlPr>
                              </m:sSubPr>
                              <m:e>
                                <m:r>
                                  <a:rPr lang="en-US" sz="3000" b="1" i="1" smtClean="0">
                                    <a:solidFill>
                                      <a:srgbClr val="00B050"/>
                                    </a:solidFill>
                                    <a:latin typeface="Cambria Math" panose="02040503050406030204" pitchFamily="18" charset="0"/>
                                  </a:rPr>
                                  <m:t>𝒗</m:t>
                                </m:r>
                              </m:e>
                              <m:sub>
                                <m:r>
                                  <a:rPr lang="en-US" sz="3000" b="1" i="1" smtClean="0">
                                    <a:solidFill>
                                      <a:srgbClr val="00B050"/>
                                    </a:solidFill>
                                    <a:latin typeface="Cambria Math" panose="02040503050406030204" pitchFamily="18" charset="0"/>
                                  </a:rPr>
                                  <m:t>𝟏𝟐</m:t>
                                </m:r>
                              </m:sub>
                            </m:sSub>
                          </m:e>
                        </m:acc>
                      </m:oMath>
                    </m:oMathPara>
                  </a14:m>
                  <a:endParaRPr lang="en-US" sz="3000" b="1">
                    <a:solidFill>
                      <a:srgbClr val="00B050"/>
                    </a:solidFill>
                  </a:endParaRPr>
                </a:p>
              </p:txBody>
            </p:sp>
          </mc:Choice>
          <mc:Fallback xmlns="">
            <p:sp>
              <p:nvSpPr>
                <p:cNvPr id="58" name="TextBox 57">
                  <a:extLst>
                    <a:ext uri="{FF2B5EF4-FFF2-40B4-BE49-F238E27FC236}">
                      <a16:creationId xmlns:a16="http://schemas.microsoft.com/office/drawing/2014/main" id="{0F4135D4-2BBF-998F-2C8C-935C7E3E4703}"/>
                    </a:ext>
                  </a:extLst>
                </p:cNvPr>
                <p:cNvSpPr txBox="1">
                  <a:spLocks noRot="1" noChangeAspect="1" noMove="1" noResize="1" noEditPoints="1" noAdjustHandles="1" noChangeArrowheads="1" noChangeShapeType="1" noTextEdit="1"/>
                </p:cNvSpPr>
                <p:nvPr/>
              </p:nvSpPr>
              <p:spPr>
                <a:xfrm>
                  <a:off x="4152340" y="3590542"/>
                  <a:ext cx="1062380" cy="553998"/>
                </a:xfrm>
                <a:prstGeom prst="rect">
                  <a:avLst/>
                </a:prstGeom>
                <a:blipFill>
                  <a:blip r:embed="rId8"/>
                  <a:stretch>
                    <a:fillRect/>
                  </a:stretch>
                </a:blipFill>
              </p:spPr>
              <p:txBody>
                <a:bodyPr/>
                <a:lstStyle/>
                <a:p>
                  <a:r>
                    <a:rPr lang="en-US">
                      <a:noFill/>
                    </a:rPr>
                    <a:t> </a:t>
                  </a:r>
                </a:p>
              </p:txBody>
            </p:sp>
          </mc:Fallback>
        </mc:AlternateContent>
      </p:grpSp>
      <p:grpSp>
        <p:nvGrpSpPr>
          <p:cNvPr id="59" name="Group 58">
            <a:extLst>
              <a:ext uri="{FF2B5EF4-FFF2-40B4-BE49-F238E27FC236}">
                <a16:creationId xmlns:a16="http://schemas.microsoft.com/office/drawing/2014/main" xmlns="" id="{59705899-FDAD-0B7C-3AB7-E5D845BF63BF}"/>
              </a:ext>
            </a:extLst>
          </p:cNvPr>
          <p:cNvGrpSpPr/>
          <p:nvPr/>
        </p:nvGrpSpPr>
        <p:grpSpPr>
          <a:xfrm>
            <a:off x="10127139" y="3413042"/>
            <a:ext cx="2064861" cy="1305928"/>
            <a:chOff x="4198780" y="3380312"/>
            <a:chExt cx="2064861" cy="1305928"/>
          </a:xfrm>
        </p:grpSpPr>
        <p:cxnSp>
          <p:nvCxnSpPr>
            <p:cNvPr id="60" name="Straight Arrow Connector 59">
              <a:extLst>
                <a:ext uri="{FF2B5EF4-FFF2-40B4-BE49-F238E27FC236}">
                  <a16:creationId xmlns:a16="http://schemas.microsoft.com/office/drawing/2014/main" xmlns="" id="{26563004-642F-DAAC-0030-E14B60439DAC}"/>
                </a:ext>
              </a:extLst>
            </p:cNvPr>
            <p:cNvCxnSpPr>
              <a:cxnSpLocks/>
            </p:cNvCxnSpPr>
            <p:nvPr/>
          </p:nvCxnSpPr>
          <p:spPr>
            <a:xfrm flipV="1">
              <a:off x="5255638" y="4135143"/>
              <a:ext cx="15717" cy="44954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xmlns="" id="{620CA655-E2F0-C23B-2CD4-98031BCF5751}"/>
                    </a:ext>
                  </a:extLst>
                </p:cNvPr>
                <p:cNvSpPr txBox="1"/>
                <p:nvPr/>
              </p:nvSpPr>
              <p:spPr>
                <a:xfrm>
                  <a:off x="5275884" y="4132242"/>
                  <a:ext cx="840148"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a:rPr>
                            </m:ctrlPr>
                          </m:accPr>
                          <m:e>
                            <m:sSub>
                              <m:sSubPr>
                                <m:ctrlPr>
                                  <a:rPr lang="en-US" sz="3000" b="1" i="1" smtClean="0">
                                    <a:solidFill>
                                      <a:srgbClr val="FF0000"/>
                                    </a:solidFill>
                                    <a:latin typeface="Cambria Math"/>
                                  </a:rPr>
                                </m:ctrlPr>
                              </m:sSubPr>
                              <m:e>
                                <m:r>
                                  <a:rPr lang="en-US" sz="3000" b="1" i="1" smtClean="0">
                                    <a:solidFill>
                                      <a:srgbClr val="FF0000"/>
                                    </a:solidFill>
                                    <a:latin typeface="Cambria Math" panose="02040503050406030204" pitchFamily="18" charset="0"/>
                                  </a:rPr>
                                  <m:t>𝒗</m:t>
                                </m:r>
                              </m:e>
                              <m:sub>
                                <m:r>
                                  <a:rPr lang="en-US" sz="3000" b="1" i="1" smtClean="0">
                                    <a:solidFill>
                                      <a:srgbClr val="FF0000"/>
                                    </a:solidFill>
                                    <a:latin typeface="Cambria Math" panose="02040503050406030204" pitchFamily="18" charset="0"/>
                                  </a:rPr>
                                  <m:t>𝟏𝟑</m:t>
                                </m:r>
                              </m:sub>
                            </m:sSub>
                          </m:e>
                        </m:acc>
                      </m:oMath>
                    </m:oMathPara>
                  </a14:m>
                  <a:endParaRPr lang="en-US" sz="3000" b="1">
                    <a:solidFill>
                      <a:srgbClr val="00B050"/>
                    </a:solidFill>
                  </a:endParaRPr>
                </a:p>
              </p:txBody>
            </p:sp>
          </mc:Choice>
          <mc:Fallback xmlns="">
            <p:sp>
              <p:nvSpPr>
                <p:cNvPr id="61" name="TextBox 60">
                  <a:extLst>
                    <a:ext uri="{FF2B5EF4-FFF2-40B4-BE49-F238E27FC236}">
                      <a16:creationId xmlns:a16="http://schemas.microsoft.com/office/drawing/2014/main" id="{620CA655-E2F0-C23B-2CD4-98031BCF5751}"/>
                    </a:ext>
                  </a:extLst>
                </p:cNvPr>
                <p:cNvSpPr txBox="1">
                  <a:spLocks noRot="1" noChangeAspect="1" noMove="1" noResize="1" noEditPoints="1" noAdjustHandles="1" noChangeArrowheads="1" noChangeShapeType="1" noTextEdit="1"/>
                </p:cNvSpPr>
                <p:nvPr/>
              </p:nvSpPr>
              <p:spPr>
                <a:xfrm>
                  <a:off x="5275884" y="4132242"/>
                  <a:ext cx="840148" cy="553998"/>
                </a:xfrm>
                <a:prstGeom prst="rect">
                  <a:avLst/>
                </a:prstGeom>
                <a:blipFill>
                  <a:blip r:embed="rId9"/>
                  <a:stretch>
                    <a:fillRect/>
                  </a:stretch>
                </a:blipFill>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xmlns="" id="{87AA18AC-3116-B9EA-DEB8-E79735708627}"/>
                </a:ext>
              </a:extLst>
            </p:cNvPr>
            <p:cNvCxnSpPr>
              <a:cxnSpLocks/>
            </p:cNvCxnSpPr>
            <p:nvPr/>
          </p:nvCxnSpPr>
          <p:spPr>
            <a:xfrm flipV="1">
              <a:off x="5148763" y="3418923"/>
              <a:ext cx="0" cy="116576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D3E34479-FCE6-72B2-CE21-93B1C84AD0C2}"/>
                </a:ext>
              </a:extLst>
            </p:cNvPr>
            <p:cNvCxnSpPr>
              <a:cxnSpLocks/>
            </p:cNvCxnSpPr>
            <p:nvPr/>
          </p:nvCxnSpPr>
          <p:spPr>
            <a:xfrm flipH="1">
              <a:off x="5255638" y="3409046"/>
              <a:ext cx="6470" cy="7231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xmlns="" id="{19C56C3E-2F32-7D42-1F90-35E15C3D6F44}"/>
                    </a:ext>
                  </a:extLst>
                </p:cNvPr>
                <p:cNvSpPr txBox="1"/>
                <p:nvPr/>
              </p:nvSpPr>
              <p:spPr>
                <a:xfrm>
                  <a:off x="5103238" y="3380312"/>
                  <a:ext cx="1160403"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0070C0"/>
                                </a:solidFill>
                                <a:latin typeface="Cambria Math"/>
                              </a:rPr>
                            </m:ctrlPr>
                          </m:accPr>
                          <m:e>
                            <m:sSub>
                              <m:sSubPr>
                                <m:ctrlPr>
                                  <a:rPr lang="en-US" sz="3000" b="1" i="1">
                                    <a:solidFill>
                                      <a:srgbClr val="0070C0"/>
                                    </a:solidFill>
                                    <a:latin typeface="Cambria Math"/>
                                  </a:rPr>
                                </m:ctrlPr>
                              </m:sSubPr>
                              <m:e>
                                <m:r>
                                  <a:rPr lang="en-US" sz="3000" b="1" i="1" smtClean="0">
                                    <a:solidFill>
                                      <a:srgbClr val="0070C0"/>
                                    </a:solidFill>
                                    <a:latin typeface="Cambria Math" panose="02040503050406030204" pitchFamily="18" charset="0"/>
                                  </a:rPr>
                                  <m:t>𝒗</m:t>
                                </m:r>
                              </m:e>
                              <m:sub>
                                <m:r>
                                  <a:rPr lang="en-US" sz="3000" b="1" i="1" smtClean="0">
                                    <a:solidFill>
                                      <a:srgbClr val="0070C0"/>
                                    </a:solidFill>
                                    <a:latin typeface="Cambria Math" panose="02040503050406030204" pitchFamily="18" charset="0"/>
                                  </a:rPr>
                                  <m:t>𝟐𝟑</m:t>
                                </m:r>
                              </m:sub>
                            </m:sSub>
                          </m:e>
                        </m:acc>
                      </m:oMath>
                    </m:oMathPara>
                  </a14:m>
                  <a:endParaRPr lang="en-US" sz="3000" b="1">
                    <a:solidFill>
                      <a:srgbClr val="0070C0"/>
                    </a:solidFill>
                  </a:endParaRPr>
                </a:p>
              </p:txBody>
            </p:sp>
          </mc:Choice>
          <mc:Fallback xmlns="">
            <p:sp>
              <p:nvSpPr>
                <p:cNvPr id="64" name="TextBox 63">
                  <a:extLst>
                    <a:ext uri="{FF2B5EF4-FFF2-40B4-BE49-F238E27FC236}">
                      <a16:creationId xmlns:a16="http://schemas.microsoft.com/office/drawing/2014/main" id="{19C56C3E-2F32-7D42-1F90-35E15C3D6F44}"/>
                    </a:ext>
                  </a:extLst>
                </p:cNvPr>
                <p:cNvSpPr txBox="1">
                  <a:spLocks noRot="1" noChangeAspect="1" noMove="1" noResize="1" noEditPoints="1" noAdjustHandles="1" noChangeArrowheads="1" noChangeShapeType="1" noTextEdit="1"/>
                </p:cNvSpPr>
                <p:nvPr/>
              </p:nvSpPr>
              <p:spPr>
                <a:xfrm>
                  <a:off x="5103238" y="3380312"/>
                  <a:ext cx="1160403"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xmlns="" id="{708513E0-2AFF-B8CD-EB90-DF269AD144D5}"/>
                    </a:ext>
                  </a:extLst>
                </p:cNvPr>
                <p:cNvSpPr txBox="1"/>
                <p:nvPr/>
              </p:nvSpPr>
              <p:spPr>
                <a:xfrm>
                  <a:off x="4198780" y="3636243"/>
                  <a:ext cx="1062380"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00B050"/>
                                </a:solidFill>
                                <a:latin typeface="Cambria Math"/>
                              </a:rPr>
                            </m:ctrlPr>
                          </m:accPr>
                          <m:e>
                            <m:sSub>
                              <m:sSubPr>
                                <m:ctrlPr>
                                  <a:rPr lang="en-US" sz="3000" b="1" i="1">
                                    <a:solidFill>
                                      <a:srgbClr val="00B050"/>
                                    </a:solidFill>
                                    <a:latin typeface="Cambria Math"/>
                                  </a:rPr>
                                </m:ctrlPr>
                              </m:sSubPr>
                              <m:e>
                                <m:r>
                                  <a:rPr lang="en-US" sz="3000" b="1" i="1" smtClean="0">
                                    <a:solidFill>
                                      <a:srgbClr val="00B050"/>
                                    </a:solidFill>
                                    <a:latin typeface="Cambria Math" panose="02040503050406030204" pitchFamily="18" charset="0"/>
                                  </a:rPr>
                                  <m:t>𝒗</m:t>
                                </m:r>
                              </m:e>
                              <m:sub>
                                <m:r>
                                  <a:rPr lang="en-US" sz="3000" b="1" i="1" smtClean="0">
                                    <a:solidFill>
                                      <a:srgbClr val="00B050"/>
                                    </a:solidFill>
                                    <a:latin typeface="Cambria Math" panose="02040503050406030204" pitchFamily="18" charset="0"/>
                                  </a:rPr>
                                  <m:t>𝟏𝟐</m:t>
                                </m:r>
                              </m:sub>
                            </m:sSub>
                          </m:e>
                        </m:acc>
                      </m:oMath>
                    </m:oMathPara>
                  </a14:m>
                  <a:endParaRPr lang="en-US" sz="3000" b="1">
                    <a:solidFill>
                      <a:srgbClr val="00B050"/>
                    </a:solidFill>
                  </a:endParaRPr>
                </a:p>
              </p:txBody>
            </p:sp>
          </mc:Choice>
          <mc:Fallback xmlns="">
            <p:sp>
              <p:nvSpPr>
                <p:cNvPr id="65" name="TextBox 64">
                  <a:extLst>
                    <a:ext uri="{FF2B5EF4-FFF2-40B4-BE49-F238E27FC236}">
                      <a16:creationId xmlns:a16="http://schemas.microsoft.com/office/drawing/2014/main" id="{708513E0-2AFF-B8CD-EB90-DF269AD144D5}"/>
                    </a:ext>
                  </a:extLst>
                </p:cNvPr>
                <p:cNvSpPr txBox="1">
                  <a:spLocks noRot="1" noChangeAspect="1" noMove="1" noResize="1" noEditPoints="1" noAdjustHandles="1" noChangeArrowheads="1" noChangeShapeType="1" noTextEdit="1"/>
                </p:cNvSpPr>
                <p:nvPr/>
              </p:nvSpPr>
              <p:spPr>
                <a:xfrm>
                  <a:off x="4198780" y="3636243"/>
                  <a:ext cx="1062380" cy="553998"/>
                </a:xfrm>
                <a:prstGeom prst="rect">
                  <a:avLst/>
                </a:prstGeom>
                <a:blipFill>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765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a16="http://schemas.microsoft.com/office/drawing/2014/main" xmlns="" id="{144E76C4-8159-4E45-8FDA-88558D3DDF06}"/>
              </a:ext>
            </a:extLst>
          </p:cNvPr>
          <p:cNvSpPr txBox="1">
            <a:spLocks noChangeArrowheads="1"/>
          </p:cNvSpPr>
          <p:nvPr/>
        </p:nvSpPr>
        <p:spPr bwMode="auto">
          <a:xfrm>
            <a:off x="3729339" y="1552630"/>
            <a:ext cx="47244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500" dirty="0" err="1">
                <a:cs typeface="Arial" panose="020B0604020202020204" pitchFamily="34" charset="0"/>
              </a:rPr>
              <a:t>Các</a:t>
            </a:r>
            <a:r>
              <a:rPr lang="en-US" altLang="en-US" sz="2500" dirty="0">
                <a:cs typeface="Arial" panose="020B0604020202020204" pitchFamily="34" charset="0"/>
              </a:rPr>
              <a:t> </a:t>
            </a:r>
            <a:r>
              <a:rPr lang="en-US" altLang="en-US" sz="2500" dirty="0" err="1">
                <a:cs typeface="Arial" panose="020B0604020202020204" pitchFamily="34" charset="0"/>
              </a:rPr>
              <a:t>trường</a:t>
            </a:r>
            <a:r>
              <a:rPr lang="en-US" altLang="en-US" sz="2500" dirty="0">
                <a:cs typeface="Arial" panose="020B0604020202020204" pitchFamily="34" charset="0"/>
              </a:rPr>
              <a:t> </a:t>
            </a:r>
            <a:r>
              <a:rPr lang="en-US" altLang="en-US" sz="2500" dirty="0" err="1">
                <a:cs typeface="Arial" panose="020B0604020202020204" pitchFamily="34" charset="0"/>
              </a:rPr>
              <a:t>hợp</a:t>
            </a:r>
            <a:r>
              <a:rPr lang="en-US" altLang="en-US" sz="2500" dirty="0">
                <a:cs typeface="Arial" panose="020B0604020202020204" pitchFamily="34" charset="0"/>
              </a:rPr>
              <a:t> </a:t>
            </a:r>
            <a:r>
              <a:rPr lang="en-US" altLang="en-US" sz="2500" dirty="0" err="1">
                <a:cs typeface="Arial" panose="020B0604020202020204" pitchFamily="34" charset="0"/>
              </a:rPr>
              <a:t>riêng</a:t>
            </a:r>
            <a:r>
              <a:rPr lang="en-US" altLang="en-US" sz="2500" dirty="0">
                <a:cs typeface="Arial" panose="020B0604020202020204" pitchFamily="34" charset="0"/>
              </a:rPr>
              <a:t>:</a:t>
            </a:r>
          </a:p>
        </p:txBody>
      </p:sp>
      <p:sp>
        <p:nvSpPr>
          <p:cNvPr id="47109" name="Text Box 5">
            <a:extLst>
              <a:ext uri="{FF2B5EF4-FFF2-40B4-BE49-F238E27FC236}">
                <a16:creationId xmlns:a16="http://schemas.microsoft.com/office/drawing/2014/main" xmlns="" id="{5DCE5A72-F5C5-4670-90D7-1C3062B17746}"/>
              </a:ext>
            </a:extLst>
          </p:cNvPr>
          <p:cNvSpPr txBox="1">
            <a:spLocks noChangeArrowheads="1"/>
          </p:cNvSpPr>
          <p:nvPr/>
        </p:nvSpPr>
        <p:spPr bwMode="auto">
          <a:xfrm>
            <a:off x="1333500" y="2079573"/>
            <a:ext cx="8458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500" b="0" dirty="0">
                <a:cs typeface="Arial" panose="020B0604020202020204" pitchFamily="34" charset="0"/>
              </a:rPr>
              <a:t>+ Khi </a:t>
            </a:r>
            <a:r>
              <a:rPr lang="en-US" altLang="en-US" sz="2500" b="0" dirty="0" err="1">
                <a:cs typeface="Arial" panose="020B0604020202020204" pitchFamily="34" charset="0"/>
              </a:rPr>
              <a:t>vận</a:t>
            </a:r>
            <a:r>
              <a:rPr lang="en-US" altLang="en-US" sz="2500" b="0" dirty="0">
                <a:cs typeface="Arial" panose="020B0604020202020204" pitchFamily="34" charset="0"/>
              </a:rPr>
              <a:t> </a:t>
            </a:r>
            <a:r>
              <a:rPr lang="en-US" altLang="en-US" sz="2500" b="0" dirty="0" err="1">
                <a:cs typeface="Arial" panose="020B0604020202020204" pitchFamily="34" charset="0"/>
              </a:rPr>
              <a:t>tốc</a:t>
            </a:r>
            <a:r>
              <a:rPr lang="en-US" altLang="en-US" sz="2500" b="0" dirty="0">
                <a:cs typeface="Arial" panose="020B0604020202020204" pitchFamily="34" charset="0"/>
              </a:rPr>
              <a:t> </a:t>
            </a:r>
            <a:r>
              <a:rPr lang="en-US" altLang="en-US" sz="2500" b="0" dirty="0" err="1">
                <a:cs typeface="Arial" panose="020B0604020202020204" pitchFamily="34" charset="0"/>
              </a:rPr>
              <a:t>tương</a:t>
            </a:r>
            <a:r>
              <a:rPr lang="en-US" altLang="en-US" sz="2500" b="0" dirty="0">
                <a:cs typeface="Arial" panose="020B0604020202020204" pitchFamily="34" charset="0"/>
              </a:rPr>
              <a:t> </a:t>
            </a:r>
            <a:r>
              <a:rPr lang="en-US" altLang="en-US" sz="2500" b="0" dirty="0" err="1">
                <a:cs typeface="Arial" panose="020B0604020202020204" pitchFamily="34" charset="0"/>
              </a:rPr>
              <a:t>đối</a:t>
            </a:r>
            <a:r>
              <a:rPr lang="en-US" altLang="en-US" sz="2500" b="0" dirty="0">
                <a:cs typeface="Arial" panose="020B0604020202020204" pitchFamily="34" charset="0"/>
              </a:rPr>
              <a:t> V</a:t>
            </a:r>
            <a:r>
              <a:rPr lang="en-US" altLang="en-US" sz="2500" baseline="-25000" dirty="0">
                <a:cs typeface="Arial" panose="020B0604020202020204" pitchFamily="34" charset="0"/>
              </a:rPr>
              <a:t>12</a:t>
            </a:r>
            <a:r>
              <a:rPr lang="en-US" altLang="en-US" sz="2500" b="0" dirty="0">
                <a:cs typeface="Arial" panose="020B0604020202020204" pitchFamily="34" charset="0"/>
              </a:rPr>
              <a:t> </a:t>
            </a:r>
            <a:r>
              <a:rPr lang="en-US" altLang="en-US" sz="2500" b="0" dirty="0" err="1">
                <a:cs typeface="Arial" panose="020B0604020202020204" pitchFamily="34" charset="0"/>
              </a:rPr>
              <a:t>và</a:t>
            </a:r>
            <a:r>
              <a:rPr lang="en-US" altLang="en-US" sz="2500" b="0" dirty="0">
                <a:cs typeface="Arial" panose="020B0604020202020204" pitchFamily="34" charset="0"/>
              </a:rPr>
              <a:t> </a:t>
            </a:r>
            <a:r>
              <a:rPr lang="en-US" altLang="en-US" sz="2500" b="0" dirty="0" err="1">
                <a:cs typeface="Arial" panose="020B0604020202020204" pitchFamily="34" charset="0"/>
              </a:rPr>
              <a:t>vận</a:t>
            </a:r>
            <a:r>
              <a:rPr lang="en-US" altLang="en-US" sz="2500" b="0" dirty="0">
                <a:cs typeface="Arial" panose="020B0604020202020204" pitchFamily="34" charset="0"/>
              </a:rPr>
              <a:t> </a:t>
            </a:r>
            <a:r>
              <a:rPr lang="en-US" altLang="en-US" sz="2500" b="0" dirty="0" err="1">
                <a:cs typeface="Arial" panose="020B0604020202020204" pitchFamily="34" charset="0"/>
              </a:rPr>
              <a:t>tốc</a:t>
            </a:r>
            <a:r>
              <a:rPr lang="en-US" altLang="en-US" sz="2500" b="0" dirty="0">
                <a:cs typeface="Arial" panose="020B0604020202020204" pitchFamily="34" charset="0"/>
              </a:rPr>
              <a:t> </a:t>
            </a:r>
            <a:r>
              <a:rPr lang="en-US" altLang="en-US" sz="2500" b="0" dirty="0" err="1">
                <a:cs typeface="Arial" panose="020B0604020202020204" pitchFamily="34" charset="0"/>
              </a:rPr>
              <a:t>kéo</a:t>
            </a:r>
            <a:r>
              <a:rPr lang="en-US" altLang="en-US" sz="2500" b="0" dirty="0">
                <a:cs typeface="Arial" panose="020B0604020202020204" pitchFamily="34" charset="0"/>
              </a:rPr>
              <a:t> </a:t>
            </a:r>
            <a:r>
              <a:rPr lang="en-US" altLang="en-US" sz="2500" b="0" dirty="0" err="1">
                <a:cs typeface="Arial" panose="020B0604020202020204" pitchFamily="34" charset="0"/>
              </a:rPr>
              <a:t>theo</a:t>
            </a:r>
            <a:r>
              <a:rPr lang="en-US" altLang="en-US" sz="2500" b="0" dirty="0">
                <a:cs typeface="Arial" panose="020B0604020202020204" pitchFamily="34" charset="0"/>
              </a:rPr>
              <a:t> V</a:t>
            </a:r>
            <a:r>
              <a:rPr lang="en-US" altLang="en-US" sz="2500" baseline="-25000" dirty="0">
                <a:cs typeface="Arial" panose="020B0604020202020204" pitchFamily="34" charset="0"/>
              </a:rPr>
              <a:t>23</a:t>
            </a:r>
            <a:r>
              <a:rPr lang="en-US" altLang="en-US" sz="2500" b="0" dirty="0">
                <a:cs typeface="Arial" panose="020B0604020202020204" pitchFamily="34" charset="0"/>
              </a:rPr>
              <a:t> </a:t>
            </a:r>
            <a:r>
              <a:rPr lang="en-US" altLang="en-US" sz="2500" b="0" dirty="0" err="1">
                <a:cs typeface="Arial" panose="020B0604020202020204" pitchFamily="34" charset="0"/>
              </a:rPr>
              <a:t>cùng</a:t>
            </a:r>
            <a:r>
              <a:rPr lang="en-US" altLang="en-US" sz="2500" b="0" dirty="0">
                <a:cs typeface="Arial" panose="020B0604020202020204" pitchFamily="34" charset="0"/>
              </a:rPr>
              <a:t> </a:t>
            </a:r>
            <a:r>
              <a:rPr lang="en-US" altLang="en-US" sz="2500" b="0" dirty="0" err="1">
                <a:cs typeface="Arial" panose="020B0604020202020204" pitchFamily="34" charset="0"/>
              </a:rPr>
              <a:t>phương</a:t>
            </a:r>
            <a:r>
              <a:rPr lang="en-US" altLang="en-US" sz="2500" b="0" dirty="0">
                <a:cs typeface="Arial" panose="020B0604020202020204" pitchFamily="34" charset="0"/>
              </a:rPr>
              <a:t> </a:t>
            </a:r>
            <a:r>
              <a:rPr lang="en-US" altLang="en-US" sz="2500" b="0" dirty="0" err="1">
                <a:cs typeface="Arial" panose="020B0604020202020204" pitchFamily="34" charset="0"/>
              </a:rPr>
              <a:t>cùng</a:t>
            </a:r>
            <a:r>
              <a:rPr lang="en-US" altLang="en-US" sz="2500" b="0" dirty="0">
                <a:cs typeface="Arial" panose="020B0604020202020204" pitchFamily="34" charset="0"/>
              </a:rPr>
              <a:t> </a:t>
            </a:r>
            <a:r>
              <a:rPr lang="en-US" altLang="en-US" sz="2500" b="0" dirty="0" err="1">
                <a:cs typeface="Arial" panose="020B0604020202020204" pitchFamily="34" charset="0"/>
              </a:rPr>
              <a:t>chiều</a:t>
            </a:r>
            <a:r>
              <a:rPr lang="en-US" altLang="en-US" sz="2500" b="0" dirty="0">
                <a:cs typeface="Arial" panose="020B0604020202020204" pitchFamily="34" charset="0"/>
              </a:rPr>
              <a:t> (</a:t>
            </a:r>
            <a:r>
              <a:rPr lang="en-US" altLang="en-US" sz="2500" b="0" dirty="0" err="1">
                <a:cs typeface="Arial" panose="020B0604020202020204" pitchFamily="34" charset="0"/>
              </a:rPr>
              <a:t>thuyền</a:t>
            </a:r>
            <a:r>
              <a:rPr lang="en-US" altLang="en-US" sz="2500" b="0" dirty="0">
                <a:cs typeface="Arial" panose="020B0604020202020204" pitchFamily="34" charset="0"/>
              </a:rPr>
              <a:t> </a:t>
            </a:r>
            <a:r>
              <a:rPr lang="en-US" altLang="en-US" sz="2500" b="0" dirty="0" err="1">
                <a:cs typeface="Arial" panose="020B0604020202020204" pitchFamily="34" charset="0"/>
              </a:rPr>
              <a:t>chạy</a:t>
            </a:r>
            <a:r>
              <a:rPr lang="en-US" altLang="en-US" sz="2500" b="0" dirty="0">
                <a:cs typeface="Arial" panose="020B0604020202020204" pitchFamily="34" charset="0"/>
              </a:rPr>
              <a:t> </a:t>
            </a:r>
            <a:r>
              <a:rPr lang="en-US" altLang="en-US" sz="2500" b="0" dirty="0" err="1">
                <a:cs typeface="Arial" panose="020B0604020202020204" pitchFamily="34" charset="0"/>
              </a:rPr>
              <a:t>xuôi</a:t>
            </a:r>
            <a:r>
              <a:rPr lang="en-US" altLang="en-US" sz="2500" b="0" dirty="0">
                <a:cs typeface="Arial" panose="020B0604020202020204" pitchFamily="34" charset="0"/>
              </a:rPr>
              <a:t> </a:t>
            </a:r>
            <a:r>
              <a:rPr lang="en-US" altLang="en-US" sz="2500" b="0" dirty="0" err="1">
                <a:cs typeface="Arial" panose="020B0604020202020204" pitchFamily="34" charset="0"/>
              </a:rPr>
              <a:t>dòng</a:t>
            </a:r>
            <a:r>
              <a:rPr lang="en-US" altLang="en-US" sz="2500" b="0" dirty="0">
                <a:cs typeface="Arial" panose="020B0604020202020204" pitchFamily="34" charset="0"/>
              </a:rPr>
              <a:t>): </a:t>
            </a:r>
          </a:p>
        </p:txBody>
      </p:sp>
      <p:grpSp>
        <p:nvGrpSpPr>
          <p:cNvPr id="7" name="Group 6">
            <a:extLst>
              <a:ext uri="{FF2B5EF4-FFF2-40B4-BE49-F238E27FC236}">
                <a16:creationId xmlns:a16="http://schemas.microsoft.com/office/drawing/2014/main" xmlns="" id="{F64C8015-16D7-4B60-97F9-73F680D84860}"/>
              </a:ext>
            </a:extLst>
          </p:cNvPr>
          <p:cNvGrpSpPr/>
          <p:nvPr/>
        </p:nvGrpSpPr>
        <p:grpSpPr>
          <a:xfrm>
            <a:off x="5911516" y="3612535"/>
            <a:ext cx="4038600" cy="705655"/>
            <a:chOff x="5105400" y="2057400"/>
            <a:chExt cx="4038600" cy="705655"/>
          </a:xfrm>
        </p:grpSpPr>
        <p:sp>
          <p:nvSpPr>
            <p:cNvPr id="47112" name="Line 8">
              <a:extLst>
                <a:ext uri="{FF2B5EF4-FFF2-40B4-BE49-F238E27FC236}">
                  <a16:creationId xmlns:a16="http://schemas.microsoft.com/office/drawing/2014/main" xmlns="" id="{59A6C2F4-94AE-4C1A-8C7A-94A5638256AB}"/>
                </a:ext>
              </a:extLst>
            </p:cNvPr>
            <p:cNvSpPr>
              <a:spLocks noChangeShapeType="1"/>
            </p:cNvSpPr>
            <p:nvPr/>
          </p:nvSpPr>
          <p:spPr bwMode="auto">
            <a:xfrm>
              <a:off x="5105400" y="2057400"/>
              <a:ext cx="3962400" cy="0"/>
            </a:xfrm>
            <a:prstGeom prst="line">
              <a:avLst/>
            </a:prstGeom>
            <a:noFill/>
            <a:ln w="5715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sp>
          <p:nvSpPr>
            <p:cNvPr id="47115" name="Text Box 11">
              <a:extLst>
                <a:ext uri="{FF2B5EF4-FFF2-40B4-BE49-F238E27FC236}">
                  <a16:creationId xmlns:a16="http://schemas.microsoft.com/office/drawing/2014/main" xmlns="" id="{A04659E2-D420-4CD4-A629-575673F9C313}"/>
                </a:ext>
              </a:extLst>
            </p:cNvPr>
            <p:cNvSpPr txBox="1">
              <a:spLocks noChangeArrowheads="1"/>
            </p:cNvSpPr>
            <p:nvPr/>
          </p:nvSpPr>
          <p:spPr bwMode="auto">
            <a:xfrm>
              <a:off x="8305800" y="2286001"/>
              <a:ext cx="8382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500">
                  <a:solidFill>
                    <a:srgbClr val="0070C0"/>
                  </a:solidFill>
                  <a:cs typeface="Arial" panose="020B0604020202020204" pitchFamily="34" charset="0"/>
                </a:rPr>
                <a:t>V</a:t>
              </a:r>
              <a:r>
                <a:rPr lang="en-US" altLang="en-US" sz="2500" baseline="-25000">
                  <a:solidFill>
                    <a:srgbClr val="0070C0"/>
                  </a:solidFill>
                  <a:cs typeface="Arial" panose="020B0604020202020204" pitchFamily="34" charset="0"/>
                </a:rPr>
                <a:t>12</a:t>
              </a:r>
            </a:p>
          </p:txBody>
        </p:sp>
        <p:sp>
          <p:nvSpPr>
            <p:cNvPr id="47118" name="Line 14">
              <a:extLst>
                <a:ext uri="{FF2B5EF4-FFF2-40B4-BE49-F238E27FC236}">
                  <a16:creationId xmlns:a16="http://schemas.microsoft.com/office/drawing/2014/main" xmlns="" id="{FB846123-EE86-408D-B026-F141A05D0C56}"/>
                </a:ext>
              </a:extLst>
            </p:cNvPr>
            <p:cNvSpPr>
              <a:spLocks noChangeShapeType="1"/>
            </p:cNvSpPr>
            <p:nvPr/>
          </p:nvSpPr>
          <p:spPr bwMode="auto">
            <a:xfrm>
              <a:off x="8305800" y="2286000"/>
              <a:ext cx="381000" cy="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xmlns="" id="{323EA7E8-9E0F-44D7-A54F-B8093751E997}"/>
              </a:ext>
            </a:extLst>
          </p:cNvPr>
          <p:cNvGrpSpPr/>
          <p:nvPr/>
        </p:nvGrpSpPr>
        <p:grpSpPr>
          <a:xfrm>
            <a:off x="9797716" y="3612535"/>
            <a:ext cx="1676400" cy="629455"/>
            <a:chOff x="8991600" y="2057400"/>
            <a:chExt cx="1676400" cy="629455"/>
          </a:xfrm>
        </p:grpSpPr>
        <p:sp>
          <p:nvSpPr>
            <p:cNvPr id="47113" name="Line 9">
              <a:extLst>
                <a:ext uri="{FF2B5EF4-FFF2-40B4-BE49-F238E27FC236}">
                  <a16:creationId xmlns:a16="http://schemas.microsoft.com/office/drawing/2014/main" xmlns="" id="{DB71637D-8F0C-4DB5-8D61-7A8AFD0D1895}"/>
                </a:ext>
              </a:extLst>
            </p:cNvPr>
            <p:cNvSpPr>
              <a:spLocks noChangeShapeType="1"/>
            </p:cNvSpPr>
            <p:nvPr/>
          </p:nvSpPr>
          <p:spPr bwMode="auto">
            <a:xfrm>
              <a:off x="8991600" y="2057400"/>
              <a:ext cx="1295400" cy="0"/>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sp>
          <p:nvSpPr>
            <p:cNvPr id="47116" name="Text Box 12">
              <a:extLst>
                <a:ext uri="{FF2B5EF4-FFF2-40B4-BE49-F238E27FC236}">
                  <a16:creationId xmlns:a16="http://schemas.microsoft.com/office/drawing/2014/main" xmlns="" id="{6D6AF6A3-CFED-417F-B1B1-768F66F6FD22}"/>
                </a:ext>
              </a:extLst>
            </p:cNvPr>
            <p:cNvSpPr txBox="1">
              <a:spLocks noChangeArrowheads="1"/>
            </p:cNvSpPr>
            <p:nvPr/>
          </p:nvSpPr>
          <p:spPr bwMode="auto">
            <a:xfrm>
              <a:off x="9677400" y="2209801"/>
              <a:ext cx="9906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500" b="0">
                  <a:solidFill>
                    <a:srgbClr val="00B050"/>
                  </a:solidFill>
                  <a:cs typeface="Arial" panose="020B0604020202020204" pitchFamily="34" charset="0"/>
                </a:rPr>
                <a:t>V</a:t>
              </a:r>
              <a:r>
                <a:rPr lang="en-US" altLang="en-US" sz="2500" b="0" baseline="-25000">
                  <a:solidFill>
                    <a:srgbClr val="00B050"/>
                  </a:solidFill>
                  <a:cs typeface="Arial" panose="020B0604020202020204" pitchFamily="34" charset="0"/>
                </a:rPr>
                <a:t>23</a:t>
              </a:r>
            </a:p>
          </p:txBody>
        </p:sp>
        <p:sp>
          <p:nvSpPr>
            <p:cNvPr id="47119" name="Line 15">
              <a:extLst>
                <a:ext uri="{FF2B5EF4-FFF2-40B4-BE49-F238E27FC236}">
                  <a16:creationId xmlns:a16="http://schemas.microsoft.com/office/drawing/2014/main" xmlns="" id="{E7F9F60E-9965-4AA7-ABE4-9CFBBD07F0E4}"/>
                </a:ext>
              </a:extLst>
            </p:cNvPr>
            <p:cNvSpPr>
              <a:spLocks noChangeShapeType="1"/>
            </p:cNvSpPr>
            <p:nvPr/>
          </p:nvSpPr>
          <p:spPr bwMode="auto">
            <a:xfrm>
              <a:off x="9677400" y="2209800"/>
              <a:ext cx="457200" cy="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xmlns="" id="{17BC378A-B413-4679-8ED1-595D24330AA1}"/>
              </a:ext>
            </a:extLst>
          </p:cNvPr>
          <p:cNvGrpSpPr/>
          <p:nvPr/>
        </p:nvGrpSpPr>
        <p:grpSpPr>
          <a:xfrm>
            <a:off x="5911516" y="2774335"/>
            <a:ext cx="5486400" cy="685800"/>
            <a:chOff x="5105400" y="1219200"/>
            <a:chExt cx="5486400" cy="685800"/>
          </a:xfrm>
        </p:grpSpPr>
        <p:sp>
          <p:nvSpPr>
            <p:cNvPr id="47114" name="Line 10">
              <a:extLst>
                <a:ext uri="{FF2B5EF4-FFF2-40B4-BE49-F238E27FC236}">
                  <a16:creationId xmlns:a16="http://schemas.microsoft.com/office/drawing/2014/main" xmlns="" id="{1B880C8B-B533-4638-880A-F10B88580878}"/>
                </a:ext>
              </a:extLst>
            </p:cNvPr>
            <p:cNvSpPr>
              <a:spLocks noChangeShapeType="1"/>
            </p:cNvSpPr>
            <p:nvPr/>
          </p:nvSpPr>
          <p:spPr bwMode="auto">
            <a:xfrm>
              <a:off x="5105400" y="1905000"/>
              <a:ext cx="5181600" cy="0"/>
            </a:xfrm>
            <a:prstGeom prst="line">
              <a:avLst/>
            </a:prstGeom>
            <a:noFill/>
            <a:ln w="571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sp>
          <p:nvSpPr>
            <p:cNvPr id="47117" name="Text Box 13">
              <a:extLst>
                <a:ext uri="{FF2B5EF4-FFF2-40B4-BE49-F238E27FC236}">
                  <a16:creationId xmlns:a16="http://schemas.microsoft.com/office/drawing/2014/main" xmlns="" id="{AA224E65-05F0-433B-99AD-740EB6BF5DC7}"/>
                </a:ext>
              </a:extLst>
            </p:cNvPr>
            <p:cNvSpPr txBox="1">
              <a:spLocks noChangeArrowheads="1"/>
            </p:cNvSpPr>
            <p:nvPr/>
          </p:nvSpPr>
          <p:spPr bwMode="auto">
            <a:xfrm>
              <a:off x="9677400" y="1219201"/>
              <a:ext cx="9144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500" b="0">
                  <a:solidFill>
                    <a:srgbClr val="C00000"/>
                  </a:solidFill>
                  <a:cs typeface="Arial" panose="020B0604020202020204" pitchFamily="34" charset="0"/>
                </a:rPr>
                <a:t>V</a:t>
              </a:r>
              <a:r>
                <a:rPr lang="en-US" altLang="en-US" sz="2500" baseline="-25000">
                  <a:solidFill>
                    <a:srgbClr val="C00000"/>
                  </a:solidFill>
                  <a:cs typeface="Arial" panose="020B0604020202020204" pitchFamily="34" charset="0"/>
                </a:rPr>
                <a:t>13</a:t>
              </a:r>
            </a:p>
          </p:txBody>
        </p:sp>
        <p:sp>
          <p:nvSpPr>
            <p:cNvPr id="47120" name="Line 16">
              <a:extLst>
                <a:ext uri="{FF2B5EF4-FFF2-40B4-BE49-F238E27FC236}">
                  <a16:creationId xmlns:a16="http://schemas.microsoft.com/office/drawing/2014/main" xmlns="" id="{D12395BF-27BD-49E6-B225-1F426669B73D}"/>
                </a:ext>
              </a:extLst>
            </p:cNvPr>
            <p:cNvSpPr>
              <a:spLocks noChangeShapeType="1"/>
            </p:cNvSpPr>
            <p:nvPr/>
          </p:nvSpPr>
          <p:spPr bwMode="auto">
            <a:xfrm>
              <a:off x="9677400" y="1219200"/>
              <a:ext cx="381000" cy="0"/>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grpSp>
      <p:sp>
        <p:nvSpPr>
          <p:cNvPr id="47121" name="Text Box 17">
            <a:extLst>
              <a:ext uri="{FF2B5EF4-FFF2-40B4-BE49-F238E27FC236}">
                <a16:creationId xmlns:a16="http://schemas.microsoft.com/office/drawing/2014/main" xmlns="" id="{8B025DA0-11DD-43EB-AC28-B0B539FC70F7}"/>
              </a:ext>
            </a:extLst>
          </p:cNvPr>
          <p:cNvSpPr txBox="1">
            <a:spLocks noChangeArrowheads="1"/>
          </p:cNvSpPr>
          <p:nvPr/>
        </p:nvSpPr>
        <p:spPr bwMode="auto">
          <a:xfrm>
            <a:off x="1399273" y="4601223"/>
            <a:ext cx="8458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2500" b="0" dirty="0">
                <a:cs typeface="Arial" panose="020B0604020202020204" pitchFamily="34" charset="0"/>
              </a:rPr>
              <a:t>+ Khi </a:t>
            </a:r>
            <a:r>
              <a:rPr lang="en-US" altLang="en-US" sz="2500" b="0" dirty="0" err="1">
                <a:cs typeface="Arial" panose="020B0604020202020204" pitchFamily="34" charset="0"/>
              </a:rPr>
              <a:t>vận</a:t>
            </a:r>
            <a:r>
              <a:rPr lang="en-US" altLang="en-US" sz="2500" b="0" dirty="0">
                <a:cs typeface="Arial" panose="020B0604020202020204" pitchFamily="34" charset="0"/>
              </a:rPr>
              <a:t> </a:t>
            </a:r>
            <a:r>
              <a:rPr lang="en-US" altLang="en-US" sz="2500" b="0" dirty="0" err="1">
                <a:cs typeface="Arial" panose="020B0604020202020204" pitchFamily="34" charset="0"/>
              </a:rPr>
              <a:t>tốc</a:t>
            </a:r>
            <a:r>
              <a:rPr lang="en-US" altLang="en-US" sz="2500" b="0" dirty="0">
                <a:cs typeface="Arial" panose="020B0604020202020204" pitchFamily="34" charset="0"/>
              </a:rPr>
              <a:t> </a:t>
            </a:r>
            <a:r>
              <a:rPr lang="en-US" altLang="en-US" sz="2500" b="0" dirty="0" err="1">
                <a:cs typeface="Arial" panose="020B0604020202020204" pitchFamily="34" charset="0"/>
              </a:rPr>
              <a:t>tương</a:t>
            </a:r>
            <a:r>
              <a:rPr lang="en-US" altLang="en-US" sz="2500" b="0" dirty="0">
                <a:cs typeface="Arial" panose="020B0604020202020204" pitchFamily="34" charset="0"/>
              </a:rPr>
              <a:t> </a:t>
            </a:r>
            <a:r>
              <a:rPr lang="en-US" altLang="en-US" sz="2500" b="0" err="1">
                <a:cs typeface="Arial" panose="020B0604020202020204" pitchFamily="34" charset="0"/>
              </a:rPr>
              <a:t>đối</a:t>
            </a:r>
            <a:r>
              <a:rPr lang="en-US" altLang="en-US" sz="2500" b="0">
                <a:cs typeface="Arial" panose="020B0604020202020204" pitchFamily="34" charset="0"/>
              </a:rPr>
              <a:t> V</a:t>
            </a:r>
            <a:r>
              <a:rPr lang="en-US" altLang="en-US" sz="2500" baseline="-25000">
                <a:cs typeface="Arial" panose="020B0604020202020204" pitchFamily="34" charset="0"/>
              </a:rPr>
              <a:t>12</a:t>
            </a:r>
            <a:r>
              <a:rPr lang="en-US" altLang="en-US" sz="2500" b="0">
                <a:cs typeface="Arial" panose="020B0604020202020204" pitchFamily="34" charset="0"/>
              </a:rPr>
              <a:t> </a:t>
            </a:r>
            <a:r>
              <a:rPr lang="en-US" altLang="en-US" sz="2500" b="0" dirty="0" err="1">
                <a:cs typeface="Arial" panose="020B0604020202020204" pitchFamily="34" charset="0"/>
              </a:rPr>
              <a:t>và</a:t>
            </a:r>
            <a:r>
              <a:rPr lang="en-US" altLang="en-US" sz="2500" b="0" dirty="0">
                <a:cs typeface="Arial" panose="020B0604020202020204" pitchFamily="34" charset="0"/>
              </a:rPr>
              <a:t> </a:t>
            </a:r>
            <a:r>
              <a:rPr lang="en-US" altLang="en-US" sz="2500" b="0" dirty="0" err="1">
                <a:cs typeface="Arial" panose="020B0604020202020204" pitchFamily="34" charset="0"/>
              </a:rPr>
              <a:t>vận</a:t>
            </a:r>
            <a:r>
              <a:rPr lang="en-US" altLang="en-US" sz="2500" b="0" dirty="0">
                <a:cs typeface="Arial" panose="020B0604020202020204" pitchFamily="34" charset="0"/>
              </a:rPr>
              <a:t> </a:t>
            </a:r>
            <a:r>
              <a:rPr lang="en-US" altLang="en-US" sz="2500" b="0" dirty="0" err="1">
                <a:cs typeface="Arial" panose="020B0604020202020204" pitchFamily="34" charset="0"/>
              </a:rPr>
              <a:t>tốc</a:t>
            </a:r>
            <a:r>
              <a:rPr lang="en-US" altLang="en-US" sz="2500" b="0" dirty="0">
                <a:cs typeface="Arial" panose="020B0604020202020204" pitchFamily="34" charset="0"/>
              </a:rPr>
              <a:t> </a:t>
            </a:r>
            <a:r>
              <a:rPr lang="en-US" altLang="en-US" sz="2500" b="0" dirty="0" err="1">
                <a:cs typeface="Arial" panose="020B0604020202020204" pitchFamily="34" charset="0"/>
              </a:rPr>
              <a:t>kéo</a:t>
            </a:r>
            <a:r>
              <a:rPr lang="en-US" altLang="en-US" sz="2500" b="0" dirty="0">
                <a:cs typeface="Arial" panose="020B0604020202020204" pitchFamily="34" charset="0"/>
              </a:rPr>
              <a:t> </a:t>
            </a:r>
            <a:r>
              <a:rPr lang="en-US" altLang="en-US" sz="2500" b="0" err="1">
                <a:cs typeface="Arial" panose="020B0604020202020204" pitchFamily="34" charset="0"/>
              </a:rPr>
              <a:t>theo</a:t>
            </a:r>
            <a:r>
              <a:rPr lang="en-US" altLang="en-US" sz="2500" b="0">
                <a:cs typeface="Arial" panose="020B0604020202020204" pitchFamily="34" charset="0"/>
              </a:rPr>
              <a:t> V</a:t>
            </a:r>
            <a:r>
              <a:rPr lang="en-US" altLang="en-US" sz="2500" baseline="-25000">
                <a:cs typeface="Arial" panose="020B0604020202020204" pitchFamily="34" charset="0"/>
              </a:rPr>
              <a:t>23</a:t>
            </a:r>
            <a:r>
              <a:rPr lang="en-US" altLang="en-US" sz="2500" b="0">
                <a:cs typeface="Arial" panose="020B0604020202020204" pitchFamily="34" charset="0"/>
              </a:rPr>
              <a:t> </a:t>
            </a:r>
            <a:r>
              <a:rPr lang="en-US" altLang="en-US" sz="2500" b="0" dirty="0" err="1">
                <a:cs typeface="Arial" panose="020B0604020202020204" pitchFamily="34" charset="0"/>
              </a:rPr>
              <a:t>cùng</a:t>
            </a:r>
            <a:r>
              <a:rPr lang="en-US" altLang="en-US" sz="2500" b="0" dirty="0">
                <a:cs typeface="Arial" panose="020B0604020202020204" pitchFamily="34" charset="0"/>
              </a:rPr>
              <a:t> </a:t>
            </a:r>
            <a:r>
              <a:rPr lang="en-US" altLang="en-US" sz="2500" b="0" dirty="0" err="1">
                <a:cs typeface="Arial" panose="020B0604020202020204" pitchFamily="34" charset="0"/>
              </a:rPr>
              <a:t>phương</a:t>
            </a:r>
            <a:r>
              <a:rPr lang="en-US" altLang="en-US" sz="2500" b="0" dirty="0">
                <a:cs typeface="Arial" panose="020B0604020202020204" pitchFamily="34" charset="0"/>
              </a:rPr>
              <a:t> </a:t>
            </a:r>
            <a:r>
              <a:rPr lang="en-US" altLang="en-US" sz="2500" b="0" dirty="0" err="1">
                <a:cs typeface="Arial" panose="020B0604020202020204" pitchFamily="34" charset="0"/>
              </a:rPr>
              <a:t>ngược</a:t>
            </a:r>
            <a:r>
              <a:rPr lang="en-US" altLang="en-US" sz="2500" b="0" dirty="0">
                <a:cs typeface="Arial" panose="020B0604020202020204" pitchFamily="34" charset="0"/>
              </a:rPr>
              <a:t> </a:t>
            </a:r>
            <a:r>
              <a:rPr lang="en-US" altLang="en-US" sz="2500" b="0" dirty="0" err="1">
                <a:cs typeface="Arial" panose="020B0604020202020204" pitchFamily="34" charset="0"/>
              </a:rPr>
              <a:t>chiều</a:t>
            </a:r>
            <a:r>
              <a:rPr lang="en-US" altLang="en-US" sz="2500" b="0" dirty="0">
                <a:cs typeface="Arial" panose="020B0604020202020204" pitchFamily="34" charset="0"/>
              </a:rPr>
              <a:t> (</a:t>
            </a:r>
            <a:r>
              <a:rPr lang="en-US" altLang="en-US" sz="2500" b="0" dirty="0" err="1">
                <a:cs typeface="Arial" panose="020B0604020202020204" pitchFamily="34" charset="0"/>
              </a:rPr>
              <a:t>thuyền</a:t>
            </a:r>
            <a:r>
              <a:rPr lang="en-US" altLang="en-US" sz="2500" b="0" dirty="0">
                <a:cs typeface="Arial" panose="020B0604020202020204" pitchFamily="34" charset="0"/>
              </a:rPr>
              <a:t> </a:t>
            </a:r>
            <a:r>
              <a:rPr lang="en-US" altLang="en-US" sz="2500" b="0" dirty="0" err="1">
                <a:cs typeface="Arial" panose="020B0604020202020204" pitchFamily="34" charset="0"/>
              </a:rPr>
              <a:t>chạy</a:t>
            </a:r>
            <a:r>
              <a:rPr lang="en-US" altLang="en-US" sz="2500" b="0" dirty="0">
                <a:cs typeface="Arial" panose="020B0604020202020204" pitchFamily="34" charset="0"/>
              </a:rPr>
              <a:t> </a:t>
            </a:r>
            <a:r>
              <a:rPr lang="en-US" altLang="en-US" sz="2500" b="0" dirty="0" err="1">
                <a:cs typeface="Arial" panose="020B0604020202020204" pitchFamily="34" charset="0"/>
              </a:rPr>
              <a:t>ngược</a:t>
            </a:r>
            <a:r>
              <a:rPr lang="en-US" altLang="en-US" sz="2500" b="0" dirty="0">
                <a:cs typeface="Arial" panose="020B0604020202020204" pitchFamily="34" charset="0"/>
              </a:rPr>
              <a:t> </a:t>
            </a:r>
            <a:r>
              <a:rPr lang="en-US" altLang="en-US" sz="2500" b="0" dirty="0" err="1">
                <a:cs typeface="Arial" panose="020B0604020202020204" pitchFamily="34" charset="0"/>
              </a:rPr>
              <a:t>dòng</a:t>
            </a:r>
            <a:r>
              <a:rPr lang="en-US" altLang="en-US" sz="2500" b="0" dirty="0">
                <a:cs typeface="Arial" panose="020B0604020202020204" pitchFamily="34" charset="0"/>
              </a:rPr>
              <a:t>):</a:t>
            </a:r>
          </a:p>
        </p:txBody>
      </p:sp>
      <p:grpSp>
        <p:nvGrpSpPr>
          <p:cNvPr id="6" name="Group 5">
            <a:extLst>
              <a:ext uri="{FF2B5EF4-FFF2-40B4-BE49-F238E27FC236}">
                <a16:creationId xmlns:a16="http://schemas.microsoft.com/office/drawing/2014/main" xmlns="" id="{5F6575D8-4972-4334-9A9A-3E9BF53D52FA}"/>
              </a:ext>
            </a:extLst>
          </p:cNvPr>
          <p:cNvGrpSpPr/>
          <p:nvPr/>
        </p:nvGrpSpPr>
        <p:grpSpPr>
          <a:xfrm>
            <a:off x="5987716" y="5239231"/>
            <a:ext cx="4146884" cy="1497799"/>
            <a:chOff x="5257800" y="4363640"/>
            <a:chExt cx="4146884" cy="1497799"/>
          </a:xfrm>
        </p:grpSpPr>
        <p:grpSp>
          <p:nvGrpSpPr>
            <p:cNvPr id="5" name="Group 4">
              <a:extLst>
                <a:ext uri="{FF2B5EF4-FFF2-40B4-BE49-F238E27FC236}">
                  <a16:creationId xmlns:a16="http://schemas.microsoft.com/office/drawing/2014/main" xmlns="" id="{E10E9F46-1B3C-470E-BD52-980DC67A6280}"/>
                </a:ext>
              </a:extLst>
            </p:cNvPr>
            <p:cNvGrpSpPr/>
            <p:nvPr/>
          </p:nvGrpSpPr>
          <p:grpSpPr>
            <a:xfrm>
              <a:off x="5257800" y="4363640"/>
              <a:ext cx="4146884" cy="604936"/>
              <a:chOff x="5257800" y="4363640"/>
              <a:chExt cx="4146884" cy="604936"/>
            </a:xfrm>
          </p:grpSpPr>
          <p:sp>
            <p:nvSpPr>
              <p:cNvPr id="47129" name="Line 25">
                <a:extLst>
                  <a:ext uri="{FF2B5EF4-FFF2-40B4-BE49-F238E27FC236}">
                    <a16:creationId xmlns:a16="http://schemas.microsoft.com/office/drawing/2014/main" xmlns="" id="{BD996E68-85BF-421E-A99D-9CD9DDEE88DE}"/>
                  </a:ext>
                </a:extLst>
              </p:cNvPr>
              <p:cNvSpPr>
                <a:spLocks noChangeShapeType="1"/>
              </p:cNvSpPr>
              <p:nvPr/>
            </p:nvSpPr>
            <p:spPr bwMode="auto">
              <a:xfrm flipV="1">
                <a:off x="5257800" y="4968576"/>
                <a:ext cx="3962400" cy="0"/>
              </a:xfrm>
              <a:prstGeom prst="line">
                <a:avLst/>
              </a:prstGeom>
              <a:noFill/>
              <a:ln w="5715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CF2AFF3E-CEA6-4B29-B9A8-DE317B981EB7}"/>
                  </a:ext>
                </a:extLst>
              </p:cNvPr>
              <p:cNvGrpSpPr/>
              <p:nvPr/>
            </p:nvGrpSpPr>
            <p:grpSpPr>
              <a:xfrm>
                <a:off x="8566484" y="4363640"/>
                <a:ext cx="838200" cy="477054"/>
                <a:chOff x="9677400" y="4491522"/>
                <a:chExt cx="838200" cy="477054"/>
              </a:xfrm>
            </p:grpSpPr>
            <p:sp>
              <p:nvSpPr>
                <p:cNvPr id="47131" name="Text Box 27">
                  <a:extLst>
                    <a:ext uri="{FF2B5EF4-FFF2-40B4-BE49-F238E27FC236}">
                      <a16:creationId xmlns:a16="http://schemas.microsoft.com/office/drawing/2014/main" xmlns="" id="{ECC88583-4014-4DB2-847D-8EBC3B5EC825}"/>
                    </a:ext>
                  </a:extLst>
                </p:cNvPr>
                <p:cNvSpPr txBox="1">
                  <a:spLocks noChangeArrowheads="1"/>
                </p:cNvSpPr>
                <p:nvPr/>
              </p:nvSpPr>
              <p:spPr bwMode="auto">
                <a:xfrm>
                  <a:off x="9677400" y="4491522"/>
                  <a:ext cx="8382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500">
                      <a:solidFill>
                        <a:srgbClr val="0070C0"/>
                      </a:solidFill>
                      <a:cs typeface="Arial" panose="020B0604020202020204" pitchFamily="34" charset="0"/>
                    </a:rPr>
                    <a:t>V</a:t>
                  </a:r>
                  <a:r>
                    <a:rPr lang="en-US" altLang="en-US" sz="2500" baseline="-25000">
                      <a:solidFill>
                        <a:srgbClr val="0070C0"/>
                      </a:solidFill>
                      <a:cs typeface="Arial" panose="020B0604020202020204" pitchFamily="34" charset="0"/>
                    </a:rPr>
                    <a:t>12</a:t>
                  </a:r>
                </a:p>
              </p:txBody>
            </p:sp>
            <p:sp>
              <p:nvSpPr>
                <p:cNvPr id="47133" name="Line 29">
                  <a:extLst>
                    <a:ext uri="{FF2B5EF4-FFF2-40B4-BE49-F238E27FC236}">
                      <a16:creationId xmlns:a16="http://schemas.microsoft.com/office/drawing/2014/main" xmlns="" id="{081FD90A-922A-4BED-A0C5-F1DDBEBAA933}"/>
                    </a:ext>
                  </a:extLst>
                </p:cNvPr>
                <p:cNvSpPr>
                  <a:spLocks noChangeShapeType="1"/>
                </p:cNvSpPr>
                <p:nvPr/>
              </p:nvSpPr>
              <p:spPr bwMode="auto">
                <a:xfrm>
                  <a:off x="9753600" y="4491522"/>
                  <a:ext cx="381000" cy="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xmlns="" id="{579BB84F-94E2-4880-9645-F5F15960A920}"/>
                </a:ext>
              </a:extLst>
            </p:cNvPr>
            <p:cNvGrpSpPr/>
            <p:nvPr/>
          </p:nvGrpSpPr>
          <p:grpSpPr>
            <a:xfrm>
              <a:off x="5269832" y="5171671"/>
              <a:ext cx="3035969" cy="650324"/>
              <a:chOff x="5269832" y="5171671"/>
              <a:chExt cx="3035969" cy="650324"/>
            </a:xfrm>
          </p:grpSpPr>
          <p:sp>
            <p:nvSpPr>
              <p:cNvPr id="47130" name="Line 26">
                <a:extLst>
                  <a:ext uri="{FF2B5EF4-FFF2-40B4-BE49-F238E27FC236}">
                    <a16:creationId xmlns:a16="http://schemas.microsoft.com/office/drawing/2014/main" xmlns="" id="{15EE7456-8880-4513-80D7-576A99759C86}"/>
                  </a:ext>
                </a:extLst>
              </p:cNvPr>
              <p:cNvSpPr>
                <a:spLocks noChangeShapeType="1"/>
              </p:cNvSpPr>
              <p:nvPr/>
            </p:nvSpPr>
            <p:spPr bwMode="auto">
              <a:xfrm flipV="1">
                <a:off x="5269832" y="5171671"/>
                <a:ext cx="2667000" cy="20581"/>
              </a:xfrm>
              <a:prstGeom prst="line">
                <a:avLst/>
              </a:prstGeom>
              <a:noFill/>
              <a:ln w="571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sp>
            <p:nvSpPr>
              <p:cNvPr id="47132" name="Text Box 28">
                <a:extLst>
                  <a:ext uri="{FF2B5EF4-FFF2-40B4-BE49-F238E27FC236}">
                    <a16:creationId xmlns:a16="http://schemas.microsoft.com/office/drawing/2014/main" xmlns="" id="{DEA80457-B109-483D-AB56-0AC8B05F632B}"/>
                  </a:ext>
                </a:extLst>
              </p:cNvPr>
              <p:cNvSpPr txBox="1">
                <a:spLocks noChangeArrowheads="1"/>
              </p:cNvSpPr>
              <p:nvPr/>
            </p:nvSpPr>
            <p:spPr bwMode="auto">
              <a:xfrm>
                <a:off x="7391401" y="5344941"/>
                <a:ext cx="9144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500">
                    <a:solidFill>
                      <a:srgbClr val="C00000"/>
                    </a:solidFill>
                    <a:cs typeface="Arial" panose="020B0604020202020204" pitchFamily="34" charset="0"/>
                  </a:rPr>
                  <a:t>V</a:t>
                </a:r>
                <a:r>
                  <a:rPr lang="en-US" altLang="en-US" sz="2500" baseline="-25000">
                    <a:solidFill>
                      <a:srgbClr val="C00000"/>
                    </a:solidFill>
                    <a:cs typeface="Arial" panose="020B0604020202020204" pitchFamily="34" charset="0"/>
                  </a:rPr>
                  <a:t>13</a:t>
                </a:r>
                <a:endParaRPr lang="en-US" altLang="en-US" sz="2500" baseline="-25000" dirty="0">
                  <a:solidFill>
                    <a:srgbClr val="C00000"/>
                  </a:solidFill>
                  <a:cs typeface="Arial" panose="020B0604020202020204" pitchFamily="34" charset="0"/>
                </a:endParaRPr>
              </a:p>
            </p:txBody>
          </p:sp>
          <p:sp>
            <p:nvSpPr>
              <p:cNvPr id="47134" name="Line 30">
                <a:extLst>
                  <a:ext uri="{FF2B5EF4-FFF2-40B4-BE49-F238E27FC236}">
                    <a16:creationId xmlns:a16="http://schemas.microsoft.com/office/drawing/2014/main" xmlns="" id="{ECBA61DA-98CB-4F23-9055-411F9B9ED058}"/>
                  </a:ext>
                </a:extLst>
              </p:cNvPr>
              <p:cNvSpPr>
                <a:spLocks noChangeShapeType="1"/>
              </p:cNvSpPr>
              <p:nvPr/>
            </p:nvSpPr>
            <p:spPr bwMode="auto">
              <a:xfrm>
                <a:off x="7391400" y="5347864"/>
                <a:ext cx="381000" cy="0"/>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B39F1FEC-5D8C-47B5-A3B3-5102268F889C}"/>
                </a:ext>
              </a:extLst>
            </p:cNvPr>
            <p:cNvGrpSpPr/>
            <p:nvPr/>
          </p:nvGrpSpPr>
          <p:grpSpPr>
            <a:xfrm>
              <a:off x="7886700" y="5132562"/>
              <a:ext cx="1295400" cy="728877"/>
              <a:chOff x="7886700" y="5132562"/>
              <a:chExt cx="1295400" cy="728877"/>
            </a:xfrm>
          </p:grpSpPr>
          <p:sp>
            <p:nvSpPr>
              <p:cNvPr id="47136" name="Line 32">
                <a:extLst>
                  <a:ext uri="{FF2B5EF4-FFF2-40B4-BE49-F238E27FC236}">
                    <a16:creationId xmlns:a16="http://schemas.microsoft.com/office/drawing/2014/main" xmlns="" id="{1C7A2AAA-CF68-4A9A-A22E-3569BD523B00}"/>
                  </a:ext>
                </a:extLst>
              </p:cNvPr>
              <p:cNvSpPr>
                <a:spLocks noChangeShapeType="1"/>
              </p:cNvSpPr>
              <p:nvPr/>
            </p:nvSpPr>
            <p:spPr bwMode="auto">
              <a:xfrm flipH="1" flipV="1">
                <a:off x="7886700" y="5132562"/>
                <a:ext cx="1257300" cy="9285"/>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sp>
            <p:nvSpPr>
              <p:cNvPr id="47137" name="Text Box 33">
                <a:extLst>
                  <a:ext uri="{FF2B5EF4-FFF2-40B4-BE49-F238E27FC236}">
                    <a16:creationId xmlns:a16="http://schemas.microsoft.com/office/drawing/2014/main" xmlns="" id="{4EC8DBDE-D4AB-43F7-B111-0C99F577F161}"/>
                  </a:ext>
                </a:extLst>
              </p:cNvPr>
              <p:cNvSpPr txBox="1">
                <a:spLocks noChangeArrowheads="1"/>
              </p:cNvSpPr>
              <p:nvPr/>
            </p:nvSpPr>
            <p:spPr bwMode="auto">
              <a:xfrm>
                <a:off x="8191500" y="5384385"/>
                <a:ext cx="9906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500">
                    <a:solidFill>
                      <a:srgbClr val="00B050"/>
                    </a:solidFill>
                    <a:cs typeface="Arial" panose="020B0604020202020204" pitchFamily="34" charset="0"/>
                  </a:rPr>
                  <a:t>V</a:t>
                </a:r>
                <a:r>
                  <a:rPr lang="en-US" altLang="en-US" sz="2500" baseline="-25000">
                    <a:solidFill>
                      <a:srgbClr val="00B050"/>
                    </a:solidFill>
                    <a:cs typeface="Arial" panose="020B0604020202020204" pitchFamily="34" charset="0"/>
                  </a:rPr>
                  <a:t>23</a:t>
                </a:r>
                <a:endParaRPr lang="en-US" altLang="en-US" sz="2500" baseline="-25000" dirty="0">
                  <a:solidFill>
                    <a:srgbClr val="00B050"/>
                  </a:solidFill>
                  <a:cs typeface="Arial" panose="020B0604020202020204" pitchFamily="34" charset="0"/>
                </a:endParaRPr>
              </a:p>
            </p:txBody>
          </p:sp>
          <p:sp>
            <p:nvSpPr>
              <p:cNvPr id="47138" name="Line 34">
                <a:extLst>
                  <a:ext uri="{FF2B5EF4-FFF2-40B4-BE49-F238E27FC236}">
                    <a16:creationId xmlns:a16="http://schemas.microsoft.com/office/drawing/2014/main" xmlns="" id="{C27DF211-9B16-477C-82EB-0A9FF631A440}"/>
                  </a:ext>
                </a:extLst>
              </p:cNvPr>
              <p:cNvSpPr>
                <a:spLocks noChangeShapeType="1"/>
              </p:cNvSpPr>
              <p:nvPr/>
            </p:nvSpPr>
            <p:spPr bwMode="auto">
              <a:xfrm>
                <a:off x="8132545" y="5344941"/>
                <a:ext cx="457200" cy="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latin typeface="Arial" panose="020B0604020202020204" pitchFamily="34" charset="0"/>
                  <a:cs typeface="Arial" panose="020B0604020202020204" pitchFamily="34" charset="0"/>
                </a:endParaRPr>
              </a:p>
            </p:txBody>
          </p:sp>
        </p:grpSp>
      </p:grpSp>
      <p:pic>
        <p:nvPicPr>
          <p:cNvPr id="64" name="Picture 63" descr="empty-red-rectangle">
            <a:extLst>
              <a:ext uri="{FF2B5EF4-FFF2-40B4-BE49-F238E27FC236}">
                <a16:creationId xmlns:a16="http://schemas.microsoft.com/office/drawing/2014/main" xmlns="" id="{F36CA2C1-FA10-42CB-98F1-0ED3864A3D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9084" y="3194294"/>
            <a:ext cx="3071053" cy="72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35">
            <a:extLst>
              <a:ext uri="{FF2B5EF4-FFF2-40B4-BE49-F238E27FC236}">
                <a16:creationId xmlns:a16="http://schemas.microsoft.com/office/drawing/2014/main" xmlns="" id="{1EC250B8-0ACF-41CB-9792-E02ECFA29C35}"/>
              </a:ext>
            </a:extLst>
          </p:cNvPr>
          <p:cNvSpPr txBox="1">
            <a:spLocks noChangeArrowheads="1"/>
          </p:cNvSpPr>
          <p:nvPr/>
        </p:nvSpPr>
        <p:spPr bwMode="auto">
          <a:xfrm>
            <a:off x="490839" y="3277418"/>
            <a:ext cx="56388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500" b="0" dirty="0" err="1">
                <a:cs typeface="Arial" panose="020B0604020202020204" pitchFamily="34" charset="0"/>
              </a:rPr>
              <a:t>Độ</a:t>
            </a:r>
            <a:r>
              <a:rPr lang="en-US" altLang="en-US" sz="2500" b="0" dirty="0">
                <a:cs typeface="Arial" panose="020B0604020202020204" pitchFamily="34" charset="0"/>
              </a:rPr>
              <a:t> </a:t>
            </a:r>
            <a:r>
              <a:rPr lang="en-US" altLang="en-US" sz="2500" b="0" dirty="0" err="1">
                <a:cs typeface="Arial" panose="020B0604020202020204" pitchFamily="34" charset="0"/>
              </a:rPr>
              <a:t>lớn</a:t>
            </a:r>
            <a:r>
              <a:rPr lang="en-US" altLang="en-US" sz="2500" b="0">
                <a:cs typeface="Arial" panose="020B0604020202020204" pitchFamily="34" charset="0"/>
              </a:rPr>
              <a:t>:    </a:t>
            </a:r>
            <a:r>
              <a:rPr lang="en-US" altLang="en-US" sz="2500">
                <a:cs typeface="Arial" panose="020B0604020202020204" pitchFamily="34" charset="0"/>
              </a:rPr>
              <a:t>V</a:t>
            </a:r>
            <a:r>
              <a:rPr lang="en-US" altLang="en-US" sz="2500" baseline="-25000">
                <a:cs typeface="Arial" panose="020B0604020202020204" pitchFamily="34" charset="0"/>
              </a:rPr>
              <a:t>13</a:t>
            </a:r>
            <a:r>
              <a:rPr lang="en-US" altLang="en-US" sz="2500" b="0">
                <a:cs typeface="Arial" panose="020B0604020202020204" pitchFamily="34" charset="0"/>
              </a:rPr>
              <a:t> = </a:t>
            </a:r>
            <a:r>
              <a:rPr lang="en-US" altLang="en-US" sz="2500">
                <a:cs typeface="Arial" panose="020B0604020202020204" pitchFamily="34" charset="0"/>
              </a:rPr>
              <a:t>V</a:t>
            </a:r>
            <a:r>
              <a:rPr lang="en-US" altLang="en-US" sz="2500" baseline="-25000">
                <a:cs typeface="Arial" panose="020B0604020202020204" pitchFamily="34" charset="0"/>
              </a:rPr>
              <a:t>12</a:t>
            </a:r>
            <a:r>
              <a:rPr lang="en-US" altLang="en-US" sz="2500" b="0">
                <a:cs typeface="Arial" panose="020B0604020202020204" pitchFamily="34" charset="0"/>
              </a:rPr>
              <a:t> + </a:t>
            </a:r>
            <a:r>
              <a:rPr lang="en-US" altLang="en-US" sz="2500">
                <a:cs typeface="Arial" panose="020B0604020202020204" pitchFamily="34" charset="0"/>
              </a:rPr>
              <a:t>V</a:t>
            </a:r>
            <a:r>
              <a:rPr lang="en-US" altLang="en-US" sz="2500" baseline="-25000">
                <a:cs typeface="Arial" panose="020B0604020202020204" pitchFamily="34" charset="0"/>
              </a:rPr>
              <a:t>23</a:t>
            </a:r>
            <a:endParaRPr lang="en-US" altLang="en-US" sz="2500" b="0" dirty="0">
              <a:cs typeface="Arial" panose="020B0604020202020204" pitchFamily="34" charset="0"/>
            </a:endParaRPr>
          </a:p>
        </p:txBody>
      </p:sp>
      <p:pic>
        <p:nvPicPr>
          <p:cNvPr id="67" name="Picture 66" descr="empty-red-rectangle">
            <a:extLst>
              <a:ext uri="{FF2B5EF4-FFF2-40B4-BE49-F238E27FC236}">
                <a16:creationId xmlns:a16="http://schemas.microsoft.com/office/drawing/2014/main" xmlns="" id="{83380399-D25E-476A-9AB5-8ED6F2D1C8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8645" y="5859352"/>
            <a:ext cx="3071053" cy="72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 Box 36">
            <a:extLst>
              <a:ext uri="{FF2B5EF4-FFF2-40B4-BE49-F238E27FC236}">
                <a16:creationId xmlns:a16="http://schemas.microsoft.com/office/drawing/2014/main" xmlns="" id="{205F264F-B7B7-485F-96D7-3633CFB0EFB2}"/>
              </a:ext>
            </a:extLst>
          </p:cNvPr>
          <p:cNvSpPr txBox="1">
            <a:spLocks noChangeArrowheads="1"/>
          </p:cNvSpPr>
          <p:nvPr/>
        </p:nvSpPr>
        <p:spPr bwMode="auto">
          <a:xfrm>
            <a:off x="452739" y="5982005"/>
            <a:ext cx="56388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500" b="0" dirty="0" err="1">
                <a:cs typeface="Arial" panose="020B0604020202020204" pitchFamily="34" charset="0"/>
              </a:rPr>
              <a:t>Độ</a:t>
            </a:r>
            <a:r>
              <a:rPr lang="en-US" altLang="en-US" sz="2500" b="0" dirty="0">
                <a:cs typeface="Arial" panose="020B0604020202020204" pitchFamily="34" charset="0"/>
              </a:rPr>
              <a:t> </a:t>
            </a:r>
            <a:r>
              <a:rPr lang="en-US" altLang="en-US" sz="2500" b="0" dirty="0" err="1">
                <a:cs typeface="Arial" panose="020B0604020202020204" pitchFamily="34" charset="0"/>
              </a:rPr>
              <a:t>lớn</a:t>
            </a:r>
            <a:r>
              <a:rPr lang="en-US" altLang="en-US" sz="2500" b="0">
                <a:cs typeface="Arial" panose="020B0604020202020204" pitchFamily="34" charset="0"/>
              </a:rPr>
              <a:t>:    </a:t>
            </a:r>
            <a:r>
              <a:rPr lang="en-US" altLang="en-US" sz="2500">
                <a:cs typeface="Arial" panose="020B0604020202020204" pitchFamily="34" charset="0"/>
              </a:rPr>
              <a:t>V</a:t>
            </a:r>
            <a:r>
              <a:rPr lang="en-US" altLang="en-US" sz="2500" baseline="-25000">
                <a:cs typeface="Arial" panose="020B0604020202020204" pitchFamily="34" charset="0"/>
              </a:rPr>
              <a:t>13</a:t>
            </a:r>
            <a:r>
              <a:rPr lang="en-US" altLang="en-US" sz="2500" b="0">
                <a:cs typeface="Arial" panose="020B0604020202020204" pitchFamily="34" charset="0"/>
              </a:rPr>
              <a:t> </a:t>
            </a:r>
            <a:r>
              <a:rPr lang="en-US" altLang="en-US" sz="2500" b="0" dirty="0">
                <a:cs typeface="Arial" panose="020B0604020202020204" pitchFamily="34" charset="0"/>
              </a:rPr>
              <a:t>= </a:t>
            </a:r>
            <a:r>
              <a:rPr lang="en-US" altLang="en-US" sz="2500" b="0">
                <a:cs typeface="Arial" panose="020B0604020202020204" pitchFamily="34" charset="0"/>
              </a:rPr>
              <a:t>|</a:t>
            </a:r>
            <a:r>
              <a:rPr lang="en-US" altLang="en-US" sz="2500">
                <a:cs typeface="Arial" panose="020B0604020202020204" pitchFamily="34" charset="0"/>
              </a:rPr>
              <a:t>V</a:t>
            </a:r>
            <a:r>
              <a:rPr lang="en-US" altLang="en-US" sz="2500" baseline="-25000">
                <a:cs typeface="Arial" panose="020B0604020202020204" pitchFamily="34" charset="0"/>
              </a:rPr>
              <a:t>12</a:t>
            </a:r>
            <a:r>
              <a:rPr lang="en-US" altLang="en-US" sz="2500" b="0">
                <a:cs typeface="Arial" panose="020B0604020202020204" pitchFamily="34" charset="0"/>
              </a:rPr>
              <a:t>- </a:t>
            </a:r>
            <a:r>
              <a:rPr lang="en-US" altLang="en-US" sz="2500">
                <a:cs typeface="Arial" panose="020B0604020202020204" pitchFamily="34" charset="0"/>
              </a:rPr>
              <a:t>V</a:t>
            </a:r>
            <a:r>
              <a:rPr lang="en-US" altLang="en-US" sz="2500" b="0" baseline="-25000">
                <a:cs typeface="Arial" panose="020B0604020202020204" pitchFamily="34" charset="0"/>
              </a:rPr>
              <a:t>23</a:t>
            </a:r>
            <a:r>
              <a:rPr lang="en-US" altLang="en-US" sz="2500" b="0" dirty="0">
                <a:cs typeface="Arial" panose="020B0604020202020204" pitchFamily="34" charset="0"/>
              </a:rPr>
              <a:t>|</a:t>
            </a:r>
          </a:p>
        </p:txBody>
      </p:sp>
      <p:grpSp>
        <p:nvGrpSpPr>
          <p:cNvPr id="48" name="Group 47">
            <a:extLst>
              <a:ext uri="{FF2B5EF4-FFF2-40B4-BE49-F238E27FC236}">
                <a16:creationId xmlns:a16="http://schemas.microsoft.com/office/drawing/2014/main" xmlns="" id="{C8AB8179-12E4-4255-B67B-BCE20048D3FF}"/>
              </a:ext>
            </a:extLst>
          </p:cNvPr>
          <p:cNvGrpSpPr/>
          <p:nvPr/>
        </p:nvGrpSpPr>
        <p:grpSpPr>
          <a:xfrm>
            <a:off x="-29497" y="65600"/>
            <a:ext cx="9325897" cy="542538"/>
            <a:chOff x="74035" y="2231322"/>
            <a:chExt cx="9268114" cy="757342"/>
          </a:xfrm>
        </p:grpSpPr>
        <p:grpSp>
          <p:nvGrpSpPr>
            <p:cNvPr id="49" name="Group 70">
              <a:extLst>
                <a:ext uri="{FF2B5EF4-FFF2-40B4-BE49-F238E27FC236}">
                  <a16:creationId xmlns:a16="http://schemas.microsoft.com/office/drawing/2014/main" xmlns="" id="{5BFBA658-ED8A-4B1F-960D-E88BB20DD51E}"/>
                </a:ext>
              </a:extLst>
            </p:cNvPr>
            <p:cNvGrpSpPr>
              <a:grpSpLocks/>
            </p:cNvGrpSpPr>
            <p:nvPr/>
          </p:nvGrpSpPr>
          <p:grpSpPr bwMode="auto">
            <a:xfrm>
              <a:off x="286106" y="2280389"/>
              <a:ext cx="9056043" cy="708275"/>
              <a:chOff x="564746" y="3403331"/>
              <a:chExt cx="4663439" cy="1364238"/>
            </a:xfrm>
          </p:grpSpPr>
          <p:pic>
            <p:nvPicPr>
              <p:cNvPr id="52" name="Picture 51" descr="empty-green-rectangle">
                <a:extLst>
                  <a:ext uri="{FF2B5EF4-FFF2-40B4-BE49-F238E27FC236}">
                    <a16:creationId xmlns:a16="http://schemas.microsoft.com/office/drawing/2014/main" xmlns="" id="{415B717E-5499-493C-8EE8-86D237FBDE1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46" y="3403331"/>
                <a:ext cx="466343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green-top-faded">
                <a:extLst>
                  <a:ext uri="{FF2B5EF4-FFF2-40B4-BE49-F238E27FC236}">
                    <a16:creationId xmlns:a16="http://schemas.microsoft.com/office/drawing/2014/main" xmlns="" id="{F28A4A90-9BC2-4845-99B4-E7D878C642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a:extLst>
                <a:ext uri="{FF2B5EF4-FFF2-40B4-BE49-F238E27FC236}">
                  <a16:creationId xmlns:a16="http://schemas.microsoft.com/office/drawing/2014/main" xmlns="" id="{5F32CD39-509A-4C46-85A0-44421020DD91}"/>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1" name="Rectangle 1026060">
              <a:extLst>
                <a:ext uri="{FF2B5EF4-FFF2-40B4-BE49-F238E27FC236}">
                  <a16:creationId xmlns:a16="http://schemas.microsoft.com/office/drawing/2014/main" xmlns="" id="{C2ADB31C-F944-4AD2-A371-E0F27B75B3C3}"/>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Độ dịch chuyển tổng hợp – Vận tốc tổng hợp</a:t>
              </a:r>
              <a:endParaRPr lang="en-US" sz="2800" dirty="0">
                <a:cs typeface="Arial" panose="020B0604020202020204" pitchFamily="34" charset="0"/>
              </a:endParaRPr>
            </a:p>
          </p:txBody>
        </p:sp>
      </p:grpSp>
      <p:sp>
        <p:nvSpPr>
          <p:cNvPr id="54" name="TextBox 53">
            <a:extLst>
              <a:ext uri="{FF2B5EF4-FFF2-40B4-BE49-F238E27FC236}">
                <a16:creationId xmlns:a16="http://schemas.microsoft.com/office/drawing/2014/main" xmlns="" id="{EE8B747E-DE12-49B2-BF0C-504603E14E96}"/>
              </a:ext>
            </a:extLst>
          </p:cNvPr>
          <p:cNvSpPr txBox="1"/>
          <p:nvPr/>
        </p:nvSpPr>
        <p:spPr>
          <a:xfrm>
            <a:off x="1470679" y="939292"/>
            <a:ext cx="6108700" cy="474104"/>
          </a:xfrm>
          <a:prstGeom prst="rect">
            <a:avLst/>
          </a:prstGeom>
          <a:noFill/>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 tốc tổng hợp:</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pic>
        <p:nvPicPr>
          <p:cNvPr id="55" name="Picture 54" descr="empty-red-rectangle">
            <a:extLst>
              <a:ext uri="{FF2B5EF4-FFF2-40B4-BE49-F238E27FC236}">
                <a16:creationId xmlns:a16="http://schemas.microsoft.com/office/drawing/2014/main" xmlns="" id="{3075CB7B-58C3-4247-9825-ACF2831EEAC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035" y="805951"/>
            <a:ext cx="2669191" cy="67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xmlns="" id="{4D147FF6-77A7-43A6-B029-1A425B9454A2}"/>
                  </a:ext>
                </a:extLst>
              </p:cNvPr>
              <p:cNvSpPr txBox="1"/>
              <p:nvPr/>
            </p:nvSpPr>
            <p:spPr>
              <a:xfrm>
                <a:off x="4821064" y="843352"/>
                <a:ext cx="2875891" cy="477054"/>
              </a:xfrm>
              <a:prstGeom prst="rect">
                <a:avLst/>
              </a:prstGeom>
              <a:noFill/>
            </p:spPr>
            <p:txBody>
              <a:bodyPr wrap="square" rtlCol="0">
                <a:spAutoFit/>
              </a:bodyPr>
              <a:lstStyle/>
              <a:p>
                <a14:m>
                  <m:oMath xmlns:m="http://schemas.openxmlformats.org/officeDocument/2006/math">
                    <m:acc>
                      <m:accPr>
                        <m:chr m:val="⃗"/>
                        <m:ctrlPr>
                          <a:rPr lang="en-US" sz="2500" b="1" i="1" smtClean="0">
                            <a:solidFill>
                              <a:srgbClr val="FF0000"/>
                            </a:solidFill>
                            <a:latin typeface="Cambria Math"/>
                          </a:rPr>
                        </m:ctrlPr>
                      </m:accPr>
                      <m:e>
                        <m:sSub>
                          <m:sSubPr>
                            <m:ctrlPr>
                              <a:rPr lang="en-US" sz="2500" b="1" i="1" smtClean="0">
                                <a:solidFill>
                                  <a:srgbClr val="FF0000"/>
                                </a:solidFill>
                                <a:latin typeface="Cambria Math"/>
                              </a:rPr>
                            </m:ctrlPr>
                          </m:sSubPr>
                          <m:e>
                            <m:r>
                              <a:rPr lang="en-US" sz="2500" b="1" i="1" smtClean="0">
                                <a:solidFill>
                                  <a:srgbClr val="FF0000"/>
                                </a:solidFill>
                                <a:latin typeface="Cambria Math" panose="02040503050406030204" pitchFamily="18" charset="0"/>
                              </a:rPr>
                              <m:t>𝒗</m:t>
                            </m:r>
                          </m:e>
                          <m:sub>
                            <m:r>
                              <a:rPr lang="en-US" sz="2500" b="1" i="1" smtClean="0">
                                <a:solidFill>
                                  <a:srgbClr val="FF0000"/>
                                </a:solidFill>
                                <a:latin typeface="Cambria Math" panose="02040503050406030204" pitchFamily="18" charset="0"/>
                              </a:rPr>
                              <m:t>𝟏𝟑</m:t>
                            </m:r>
                          </m:sub>
                        </m:sSub>
                      </m:e>
                    </m:acc>
                  </m:oMath>
                </a14:m>
                <a:r>
                  <a:rPr lang="en-US" sz="2500" b="1">
                    <a:solidFill>
                      <a:srgbClr val="FF0000"/>
                    </a:solidFill>
                  </a:rPr>
                  <a:t> = </a:t>
                </a:r>
                <a14:m>
                  <m:oMath xmlns:m="http://schemas.openxmlformats.org/officeDocument/2006/math">
                    <m:acc>
                      <m:accPr>
                        <m:chr m:val="⃗"/>
                        <m:ctrlPr>
                          <a:rPr lang="en-US" sz="2500" b="1" i="1">
                            <a:solidFill>
                              <a:srgbClr val="FFC000"/>
                            </a:solidFill>
                            <a:latin typeface="Cambria Math"/>
                          </a:rPr>
                        </m:ctrlPr>
                      </m:accPr>
                      <m:e>
                        <m:sSub>
                          <m:sSubPr>
                            <m:ctrlPr>
                              <a:rPr lang="en-US" sz="2500" b="1" i="1">
                                <a:solidFill>
                                  <a:srgbClr val="FFC000"/>
                                </a:solidFill>
                                <a:latin typeface="Cambria Math"/>
                              </a:rPr>
                            </m:ctrlPr>
                          </m:sSubPr>
                          <m:e>
                            <m:r>
                              <a:rPr lang="en-US" sz="2500" b="1" i="1" smtClean="0">
                                <a:solidFill>
                                  <a:srgbClr val="FFC000"/>
                                </a:solidFill>
                                <a:latin typeface="Cambria Math" panose="02040503050406030204" pitchFamily="18" charset="0"/>
                              </a:rPr>
                              <m:t>𝒗</m:t>
                            </m:r>
                          </m:e>
                          <m:sub>
                            <m:r>
                              <a:rPr lang="en-US" sz="2500" b="1" i="1">
                                <a:solidFill>
                                  <a:srgbClr val="FFC000"/>
                                </a:solidFill>
                                <a:latin typeface="Cambria Math" panose="02040503050406030204" pitchFamily="18" charset="0"/>
                              </a:rPr>
                              <m:t>𝟏𝟐</m:t>
                            </m:r>
                          </m:sub>
                        </m:sSub>
                      </m:e>
                    </m:acc>
                    <m:r>
                      <a:rPr lang="en-US" sz="2500" b="1" i="1" smtClean="0">
                        <a:solidFill>
                          <a:srgbClr val="FFC000"/>
                        </a:solidFill>
                        <a:latin typeface="Cambria Math" panose="02040503050406030204" pitchFamily="18" charset="0"/>
                      </a:rPr>
                      <m:t>+</m:t>
                    </m:r>
                    <m:acc>
                      <m:accPr>
                        <m:chr m:val="⃗"/>
                        <m:ctrlPr>
                          <a:rPr lang="en-US" sz="2500" b="1" i="1">
                            <a:solidFill>
                              <a:srgbClr val="00B050"/>
                            </a:solidFill>
                            <a:latin typeface="Cambria Math"/>
                          </a:rPr>
                        </m:ctrlPr>
                      </m:accPr>
                      <m:e>
                        <m:sSub>
                          <m:sSubPr>
                            <m:ctrlPr>
                              <a:rPr lang="en-US" sz="2500" b="1" i="1">
                                <a:solidFill>
                                  <a:srgbClr val="00B050"/>
                                </a:solidFill>
                                <a:latin typeface="Cambria Math"/>
                              </a:rPr>
                            </m:ctrlPr>
                          </m:sSubPr>
                          <m:e>
                            <m:r>
                              <a:rPr lang="en-US" sz="2500" b="1" i="1" smtClean="0">
                                <a:solidFill>
                                  <a:srgbClr val="00B050"/>
                                </a:solidFill>
                                <a:latin typeface="Cambria Math" panose="02040503050406030204" pitchFamily="18" charset="0"/>
                              </a:rPr>
                              <m:t>𝒗</m:t>
                            </m:r>
                          </m:e>
                          <m:sub>
                            <m:r>
                              <a:rPr lang="en-US" sz="2500" b="1" i="1">
                                <a:solidFill>
                                  <a:srgbClr val="00B050"/>
                                </a:solidFill>
                                <a:latin typeface="Cambria Math" panose="02040503050406030204" pitchFamily="18" charset="0"/>
                              </a:rPr>
                              <m:t>𝟐𝟑</m:t>
                            </m:r>
                          </m:sub>
                        </m:sSub>
                      </m:e>
                    </m:acc>
                  </m:oMath>
                </a14:m>
                <a:endParaRPr lang="en-US" sz="2500" b="1">
                  <a:solidFill>
                    <a:srgbClr val="00B050"/>
                  </a:solidFill>
                </a:endParaRPr>
              </a:p>
            </p:txBody>
          </p:sp>
        </mc:Choice>
        <mc:Fallback xmlns="">
          <p:sp>
            <p:nvSpPr>
              <p:cNvPr id="56" name="TextBox 55">
                <a:extLst>
                  <a:ext uri="{FF2B5EF4-FFF2-40B4-BE49-F238E27FC236}">
                    <a16:creationId xmlns:a16="http://schemas.microsoft.com/office/drawing/2014/main" id="{4D147FF6-77A7-43A6-B029-1A425B9454A2}"/>
                  </a:ext>
                </a:extLst>
              </p:cNvPr>
              <p:cNvSpPr txBox="1">
                <a:spLocks noRot="1" noChangeAspect="1" noMove="1" noResize="1" noEditPoints="1" noAdjustHandles="1" noChangeArrowheads="1" noChangeShapeType="1" noTextEdit="1"/>
              </p:cNvSpPr>
              <p:nvPr/>
            </p:nvSpPr>
            <p:spPr>
              <a:xfrm>
                <a:off x="4821064" y="843352"/>
                <a:ext cx="2875891" cy="477054"/>
              </a:xfrm>
              <a:prstGeom prst="rect">
                <a:avLst/>
              </a:prstGeom>
              <a:blipFill>
                <a:blip r:embed="rId6"/>
                <a:stretch>
                  <a:fillRect t="-8861" b="-29114"/>
                </a:stretch>
              </a:blipFill>
            </p:spPr>
            <p:txBody>
              <a:bodyPr/>
              <a:lstStyle/>
              <a:p>
                <a:r>
                  <a:rPr lang="en-US">
                    <a:noFill/>
                  </a:rPr>
                  <a:t> </a:t>
                </a:r>
              </a:p>
            </p:txBody>
          </p:sp>
        </mc:Fallback>
      </mc:AlternateContent>
    </p:spTree>
    <p:extLst>
      <p:ext uri="{BB962C8B-B14F-4D97-AF65-F5344CB8AC3E}">
        <p14:creationId xmlns:p14="http://schemas.microsoft.com/office/powerpoint/2010/main" val="36082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P spid="47121" grpId="0"/>
      <p:bldP spid="65" grpId="0"/>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1580</Words>
  <Application>Microsoft Office PowerPoint</Application>
  <PresentationFormat>Custom</PresentationFormat>
  <Paragraphs>127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2022-09-19T02:20:20Z</dcterms:created>
  <dcterms:modified xsi:type="dcterms:W3CDTF">2022-09-19T02:20:37Z</dcterms:modified>
</cp:coreProperties>
</file>